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3"/>
  </p:notesMasterIdLst>
  <p:handoutMasterIdLst>
    <p:handoutMasterId r:id="rId34"/>
  </p:handoutMasterIdLst>
  <p:sldIdLst>
    <p:sldId id="256" r:id="rId2"/>
    <p:sldId id="287" r:id="rId3"/>
    <p:sldId id="279" r:id="rId4"/>
    <p:sldId id="280" r:id="rId5"/>
    <p:sldId id="281" r:id="rId6"/>
    <p:sldId id="282" r:id="rId7"/>
    <p:sldId id="283" r:id="rId8"/>
    <p:sldId id="284" r:id="rId9"/>
    <p:sldId id="285" r:id="rId10"/>
    <p:sldId id="286" r:id="rId11"/>
    <p:sldId id="288"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5" d="100"/>
          <a:sy n="105" d="100"/>
        </p:scale>
        <p:origin x="-640"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4A7EA7-D4A5-694D-A3C5-9EF3D7B70D1D}" type="datetimeFigureOut">
              <a:rPr lang="en-US" smtClean="0"/>
              <a:t>14-11-03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3799E-FCA2-3C40-9E84-30D594444BBE}" type="slidenum">
              <a:rPr lang="en-US" smtClean="0"/>
              <a:t>‹#›</a:t>
            </a:fld>
            <a:endParaRPr lang="en-US"/>
          </a:p>
        </p:txBody>
      </p:sp>
    </p:spTree>
    <p:extLst>
      <p:ext uri="{BB962C8B-B14F-4D97-AF65-F5344CB8AC3E}">
        <p14:creationId xmlns:p14="http://schemas.microsoft.com/office/powerpoint/2010/main" val="20519567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venir Book"/>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venir Book"/>
              </a:defRPr>
            </a:lvl1pPr>
          </a:lstStyle>
          <a:p>
            <a:fld id="{73367079-6F48-3942-BABA-C30172E1D2E7}" type="datetimeFigureOut">
              <a:rPr lang="en-US" smtClean="0"/>
              <a:pPr/>
              <a:t>14-11-03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venir Book"/>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venir Book"/>
              </a:defRPr>
            </a:lvl1pPr>
          </a:lstStyle>
          <a:p>
            <a:fld id="{973B7334-775C-D747-8CF1-1DB1F89D17CF}" type="slidenum">
              <a:rPr lang="en-US" smtClean="0"/>
              <a:pPr/>
              <a:t>‹#›</a:t>
            </a:fld>
            <a:endParaRPr lang="en-US" dirty="0"/>
          </a:p>
        </p:txBody>
      </p:sp>
    </p:spTree>
    <p:extLst>
      <p:ext uri="{BB962C8B-B14F-4D97-AF65-F5344CB8AC3E}">
        <p14:creationId xmlns:p14="http://schemas.microsoft.com/office/powerpoint/2010/main" val="292873940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venir Book"/>
        <a:ea typeface="+mn-ea"/>
        <a:cs typeface="+mn-cs"/>
      </a:defRPr>
    </a:lvl1pPr>
    <a:lvl2pPr marL="457200" algn="l" defTabSz="457200" rtl="0" eaLnBrk="1" latinLnBrk="0" hangingPunct="1">
      <a:defRPr sz="1200" kern="1200">
        <a:solidFill>
          <a:schemeClr val="tx1"/>
        </a:solidFill>
        <a:latin typeface="Avenir Book"/>
        <a:ea typeface="+mn-ea"/>
        <a:cs typeface="+mn-cs"/>
      </a:defRPr>
    </a:lvl2pPr>
    <a:lvl3pPr marL="914400" algn="l" defTabSz="457200" rtl="0" eaLnBrk="1" latinLnBrk="0" hangingPunct="1">
      <a:defRPr sz="1200" kern="1200">
        <a:solidFill>
          <a:schemeClr val="tx1"/>
        </a:solidFill>
        <a:latin typeface="Avenir Book"/>
        <a:ea typeface="+mn-ea"/>
        <a:cs typeface="+mn-cs"/>
      </a:defRPr>
    </a:lvl3pPr>
    <a:lvl4pPr marL="1371600" algn="l" defTabSz="457200" rtl="0" eaLnBrk="1" latinLnBrk="0" hangingPunct="1">
      <a:defRPr sz="1200" kern="1200">
        <a:solidFill>
          <a:schemeClr val="tx1"/>
        </a:solidFill>
        <a:latin typeface="Avenir Book"/>
        <a:ea typeface="+mn-ea"/>
        <a:cs typeface="+mn-cs"/>
      </a:defRPr>
    </a:lvl4pPr>
    <a:lvl5pPr marL="1828800" algn="l" defTabSz="457200" rtl="0" eaLnBrk="1" latinLnBrk="0" hangingPunct="1">
      <a:defRPr sz="1200" kern="1200">
        <a:solidFill>
          <a:schemeClr val="tx1"/>
        </a:solidFill>
        <a:latin typeface="Avenir Book"/>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Add manufacturing defects and design errors.</a:t>
            </a:r>
            <a:endParaRPr lang="en-CA" dirty="0"/>
          </a:p>
        </p:txBody>
      </p:sp>
      <p:sp>
        <p:nvSpPr>
          <p:cNvPr id="4" name="Slide Number Placeholder 3"/>
          <p:cNvSpPr>
            <a:spLocks noGrp="1"/>
          </p:cNvSpPr>
          <p:nvPr>
            <p:ph type="sldNum" sz="quarter" idx="10"/>
          </p:nvPr>
        </p:nvSpPr>
        <p:spPr/>
        <p:txBody>
          <a:bodyPr/>
          <a:lstStyle/>
          <a:p>
            <a:fld id="{605976A2-D6F8-4C9F-AAB5-49EADD6F8538}" type="slidenum">
              <a:rPr lang="en-CA" smtClean="0"/>
              <a:pPr/>
              <a:t>3</a:t>
            </a:fld>
            <a:endParaRPr lang="en-CA"/>
          </a:p>
        </p:txBody>
      </p:sp>
    </p:spTree>
    <p:extLst>
      <p:ext uri="{BB962C8B-B14F-4D97-AF65-F5344CB8AC3E}">
        <p14:creationId xmlns:p14="http://schemas.microsoft.com/office/powerpoint/2010/main" val="3462422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05976A2-D6F8-4C9F-AAB5-49EADD6F8538}" type="slidenum">
              <a:rPr lang="en-CA" smtClean="0"/>
              <a:pPr/>
              <a:t>5</a:t>
            </a:fld>
            <a:endParaRPr lang="en-CA"/>
          </a:p>
        </p:txBody>
      </p:sp>
    </p:spTree>
    <p:extLst>
      <p:ext uri="{BB962C8B-B14F-4D97-AF65-F5344CB8AC3E}">
        <p14:creationId xmlns:p14="http://schemas.microsoft.com/office/powerpoint/2010/main" val="1776474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05976A2-D6F8-4C9F-AAB5-49EADD6F8538}" type="slidenum">
              <a:rPr lang="en-CA" smtClean="0"/>
              <a:pPr/>
              <a:t>6</a:t>
            </a:fld>
            <a:endParaRPr lang="en-CA"/>
          </a:p>
        </p:txBody>
      </p:sp>
    </p:spTree>
    <p:extLst>
      <p:ext uri="{BB962C8B-B14F-4D97-AF65-F5344CB8AC3E}">
        <p14:creationId xmlns:p14="http://schemas.microsoft.com/office/powerpoint/2010/main" val="3463471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05976A2-D6F8-4C9F-AAB5-49EADD6F8538}" type="slidenum">
              <a:rPr lang="en-CA" smtClean="0"/>
              <a:pPr/>
              <a:t>7</a:t>
            </a:fld>
            <a:endParaRPr lang="en-CA"/>
          </a:p>
        </p:txBody>
      </p:sp>
    </p:spTree>
    <p:extLst>
      <p:ext uri="{BB962C8B-B14F-4D97-AF65-F5344CB8AC3E}">
        <p14:creationId xmlns:p14="http://schemas.microsoft.com/office/powerpoint/2010/main" val="3463471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05976A2-D6F8-4C9F-AAB5-49EADD6F8538}" type="slidenum">
              <a:rPr lang="en-CA" smtClean="0"/>
              <a:pPr/>
              <a:t>8</a:t>
            </a:fld>
            <a:endParaRPr lang="en-CA"/>
          </a:p>
        </p:txBody>
      </p:sp>
    </p:spTree>
    <p:extLst>
      <p:ext uri="{BB962C8B-B14F-4D97-AF65-F5344CB8AC3E}">
        <p14:creationId xmlns:p14="http://schemas.microsoft.com/office/powerpoint/2010/main" val="3463471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05976A2-D6F8-4C9F-AAB5-49EADD6F8538}" type="slidenum">
              <a:rPr lang="en-CA" smtClean="0"/>
              <a:pPr/>
              <a:t>9</a:t>
            </a:fld>
            <a:endParaRPr lang="en-CA"/>
          </a:p>
        </p:txBody>
      </p:sp>
    </p:spTree>
    <p:extLst>
      <p:ext uri="{BB962C8B-B14F-4D97-AF65-F5344CB8AC3E}">
        <p14:creationId xmlns:p14="http://schemas.microsoft.com/office/powerpoint/2010/main" val="180573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08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dirty="0" smtClean="0">
                <a:solidFill>
                  <a:srgbClr val="000000"/>
                </a:solidFill>
                <a:ea typeface="Avenir Book"/>
                <a:cs typeface="Avenir Book"/>
                <a:sym typeface="Calibri" charset="0"/>
              </a:rPr>
              <a:t>Most loops that we were able to identify</a:t>
            </a:r>
            <a:r>
              <a:rPr lang="en-US" baseline="0" dirty="0" smtClean="0">
                <a:solidFill>
                  <a:srgbClr val="000000"/>
                </a:solidFill>
                <a:ea typeface="Avenir Book"/>
                <a:cs typeface="Avenir Book"/>
                <a:sym typeface="Calibri" charset="0"/>
              </a:rPr>
              <a:t> were in the subcomputation that performs motion estimation. </a:t>
            </a:r>
            <a:endParaRPr lang="en-US" dirty="0" smtClean="0">
              <a:solidFill>
                <a:srgbClr val="000000"/>
              </a:solidFill>
              <a:ea typeface="Avenir Book"/>
              <a:cs typeface="Avenir Book"/>
              <a:sym typeface="Calibri" charset="0"/>
            </a:endParaRPr>
          </a:p>
          <a:p>
            <a:endParaRPr lang="en-US" dirty="0" smtClean="0">
              <a:solidFill>
                <a:srgbClr val="000000"/>
              </a:solidFill>
              <a:ea typeface="Avenir Book"/>
              <a:cs typeface="Avenir Book"/>
              <a:sym typeface="Calibri" charset="0"/>
            </a:endParaRPr>
          </a:p>
          <a:p>
            <a:r>
              <a:rPr lang="en-US" dirty="0" smtClean="0">
                <a:solidFill>
                  <a:srgbClr val="000000"/>
                </a:solidFill>
                <a:ea typeface="Avenir Book"/>
                <a:cs typeface="Avenir Book"/>
                <a:sym typeface="Calibri" charset="0"/>
              </a:rPr>
              <a:t>Motion estimation</a:t>
            </a:r>
            <a:r>
              <a:rPr lang="en-US" baseline="0" dirty="0" smtClean="0">
                <a:solidFill>
                  <a:srgbClr val="000000"/>
                </a:solidFill>
                <a:ea typeface="Avenir Book"/>
                <a:cs typeface="Avenir Book"/>
                <a:sym typeface="Calibri" charset="0"/>
              </a:rPr>
              <a:t> is the technique instrumental for video compression. It matches similar blocks on both current and reference frame. For example if we want to identify the swimmer in the reference frame, the motion estimator compares different parts of the reference frame. The position of the surfer might have changed, either due to the movement of the surfer, or of the camera. After comparing with multiple blocks on a reference frame, the most similar block is selected. The part of the reference frame that best matches the current frame is finally selected.</a:t>
            </a:r>
          </a:p>
          <a:p>
            <a:endParaRPr lang="en-US" baseline="0" dirty="0" smtClean="0">
              <a:solidFill>
                <a:srgbClr val="000000"/>
              </a:solidFill>
              <a:ea typeface="Avenir Book"/>
              <a:cs typeface="Avenir Book"/>
              <a:sym typeface="Calibri" charset="0"/>
            </a:endParaRPr>
          </a:p>
          <a:p>
            <a:endParaRPr lang="en-US" baseline="0" dirty="0" smtClean="0">
              <a:solidFill>
                <a:srgbClr val="000000"/>
              </a:solidFill>
              <a:ea typeface="Avenir Book"/>
              <a:cs typeface="Avenir Book"/>
              <a:sym typeface="Calibri" charset="0"/>
            </a:endParaRPr>
          </a:p>
          <a:p>
            <a:r>
              <a:rPr lang="en-US" baseline="0" dirty="0" smtClean="0">
                <a:solidFill>
                  <a:srgbClr val="000000"/>
                </a:solidFill>
                <a:ea typeface="Avenir Book"/>
                <a:cs typeface="Avenir Book"/>
                <a:sym typeface="Calibri" charset="0"/>
              </a:rPr>
              <a:t>-------------------</a:t>
            </a:r>
            <a:endParaRPr lang="en-US" dirty="0" smtClean="0">
              <a:solidFill>
                <a:srgbClr val="000000"/>
              </a:solidFill>
              <a:ea typeface="Avenir Book"/>
              <a:cs typeface="Avenir Book"/>
              <a:sym typeface="Calibri" charset="0"/>
            </a:endParaRPr>
          </a:p>
          <a:p>
            <a:endParaRPr lang="en-US" dirty="0" smtClean="0">
              <a:solidFill>
                <a:srgbClr val="000000"/>
              </a:solidFill>
              <a:ea typeface="Avenir Book"/>
              <a:cs typeface="Avenir Book"/>
              <a:sym typeface="Calibri" charset="0"/>
            </a:endParaRPr>
          </a:p>
          <a:p>
            <a:r>
              <a:rPr lang="en-US" dirty="0" smtClean="0">
                <a:solidFill>
                  <a:srgbClr val="000000"/>
                </a:solidFill>
                <a:ea typeface="Avenir Book"/>
                <a:cs typeface="Avenir Book"/>
                <a:sym typeface="Calibri" charset="0"/>
              </a:rPr>
              <a:t>Motion </a:t>
            </a:r>
            <a:r>
              <a:rPr lang="en-US" dirty="0">
                <a:solidFill>
                  <a:srgbClr val="000000"/>
                </a:solidFill>
                <a:ea typeface="Avenir Book"/>
                <a:cs typeface="Avenir Book"/>
                <a:sym typeface="Calibri" charset="0"/>
              </a:rPr>
              <a:t>estimation: describe the transformation from one 2D image to another (wiki: http://en.wikipedia.org/wiki/Motion_estimation)</a:t>
            </a:r>
          </a:p>
          <a:p>
            <a:endParaRPr lang="en-US" dirty="0">
              <a:solidFill>
                <a:srgbClr val="000000"/>
              </a:solidFill>
              <a:ea typeface="Avenir Book"/>
              <a:cs typeface="Avenir Book"/>
              <a:sym typeface="Calibri" charset="0"/>
            </a:endParaRPr>
          </a:p>
          <a:p>
            <a:r>
              <a:rPr lang="en-US" dirty="0">
                <a:solidFill>
                  <a:srgbClr val="000000"/>
                </a:solidFill>
                <a:ea typeface="Avenir Book"/>
                <a:cs typeface="Avenir Book"/>
                <a:sym typeface="Calibri" charset="0"/>
              </a:rPr>
              <a:t>Encoder performs both intra- and inter- frame compression. For reference frames only intra-frame compression is performed (Consequently, they consume more space). When encoding the following frames, the encoders tries to find the differences from the reference frame. Motion estimation describes the difference between the parts (blocks) of two frames caused by the movement of bodies or the camera (pan/zoom/tilt). For example, when we want to find the position of </a:t>
            </a:r>
            <a:r>
              <a:rPr lang="en-US" dirty="0" smtClean="0">
                <a:solidFill>
                  <a:srgbClr val="000000"/>
                </a:solidFill>
                <a:ea typeface="Avenir Book"/>
                <a:cs typeface="Avenir Book"/>
                <a:sym typeface="Calibri" charset="0"/>
              </a:rPr>
              <a:t>the swimmer </a:t>
            </a:r>
            <a:r>
              <a:rPr lang="en-US" dirty="0">
                <a:solidFill>
                  <a:srgbClr val="000000"/>
                </a:solidFill>
                <a:ea typeface="Avenir Book"/>
                <a:cs typeface="Avenir Book"/>
                <a:sym typeface="Calibri" charset="0"/>
              </a:rPr>
              <a:t>in the reference frame, we in general have to check different parts of the reference frame. Then the part of the reference frame that is the most similar to the swimmer is selected, and only the distance vector is stored, thus saving considerable </a:t>
            </a:r>
            <a:r>
              <a:rPr lang="en-US" dirty="0" smtClean="0">
                <a:solidFill>
                  <a:srgbClr val="000000"/>
                </a:solidFill>
                <a:ea typeface="Avenir Book"/>
                <a:cs typeface="Avenir Book"/>
                <a:sym typeface="Calibri" charset="0"/>
              </a:rPr>
              <a:t>space</a:t>
            </a:r>
          </a:p>
          <a:p>
            <a:endParaRPr lang="en-US" dirty="0" smtClean="0">
              <a:solidFill>
                <a:srgbClr val="000000"/>
              </a:solidFill>
              <a:ea typeface="Avenir Book"/>
              <a:cs typeface="Avenir Book"/>
              <a:sym typeface="Calibri" charset="0"/>
            </a:endParaRPr>
          </a:p>
          <a:p>
            <a:pPr defTabSz="914310">
              <a:defRPr/>
            </a:pPr>
            <a:r>
              <a:rPr lang="en-US" dirty="0" smtClean="0">
                <a:solidFill>
                  <a:srgbClr val="000000"/>
                </a:solidFill>
                <a:ea typeface="Avenir Book"/>
                <a:cs typeface="Avenir Book"/>
                <a:sym typeface="Calibri" charset="0"/>
              </a:rPr>
              <a:t>=====================================================</a:t>
            </a:r>
          </a:p>
          <a:p>
            <a:r>
              <a:rPr lang="en-US" dirty="0" smtClean="0">
                <a:solidFill>
                  <a:srgbClr val="000000"/>
                </a:solidFill>
                <a:ea typeface="Avenir Book"/>
                <a:cs typeface="Avenir Book"/>
                <a:sym typeface="Calibri" charset="0"/>
              </a:rPr>
              <a:t>**GOAL**</a:t>
            </a:r>
          </a:p>
          <a:p>
            <a:r>
              <a:rPr lang="en-US" dirty="0" smtClean="0">
                <a:solidFill>
                  <a:srgbClr val="000000"/>
                </a:solidFill>
                <a:ea typeface="Avenir Book"/>
                <a:cs typeface="Avenir Book"/>
                <a:sym typeface="Calibri" charset="0"/>
              </a:rPr>
              <a:t>Explain what motion estimation</a:t>
            </a:r>
            <a:r>
              <a:rPr lang="en-US" baseline="0" dirty="0" smtClean="0">
                <a:solidFill>
                  <a:srgbClr val="000000"/>
                </a:solidFill>
                <a:ea typeface="Avenir Book"/>
                <a:cs typeface="Avenir Book"/>
                <a:sym typeface="Calibri" charset="0"/>
              </a:rPr>
              <a:t> is</a:t>
            </a:r>
            <a:endParaRPr lang="en-US" dirty="0">
              <a:solidFill>
                <a:srgbClr val="000000"/>
              </a:solidFill>
              <a:ea typeface="Avenir Book"/>
              <a:cs typeface="Avenir Book"/>
              <a:sym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This situation leads to the following quality of service</a:t>
            </a:r>
            <a:r>
              <a:rPr lang="en-US" baseline="0" dirty="0" smtClean="0"/>
              <a:t> profiling concept. </a:t>
            </a:r>
            <a:endParaRPr lang="en-US" dirty="0" smtClean="0"/>
          </a:p>
          <a:p>
            <a:endParaRPr lang="en-US" baseline="0" dirty="0" smtClean="0"/>
          </a:p>
          <a:p>
            <a:r>
              <a:rPr lang="en-US" baseline="0" dirty="0" smtClean="0"/>
              <a:t>Quality of Service profiling explores the space of optimization opportunities by automatically generating potential program optimizations. </a:t>
            </a:r>
          </a:p>
          <a:p>
            <a:endParaRPr lang="en-US" baseline="0" dirty="0" smtClean="0"/>
          </a:p>
          <a:p>
            <a:r>
              <a:rPr lang="en-US" baseline="0" dirty="0" smtClean="0"/>
              <a:t>Specifically, we first find the time consuming subcomputations, the same way standard profilers do. We then automatically transform each such subcomputation, one at a time. The goal of the transformation is to increase the performance of the subcomputation, and it is allowable for the transformation to induce less accurate result.</a:t>
            </a:r>
          </a:p>
          <a:p>
            <a:endParaRPr lang="en-US" baseline="0" dirty="0" smtClean="0"/>
          </a:p>
          <a:p>
            <a:r>
              <a:rPr lang="en-US" baseline="0" dirty="0" smtClean="0"/>
              <a:t>We then execute each of the transformed programs, and measure the quality of service loss and the performance. We select those subcomputations which, when transformed, deliver good performance with acceptable quality of service losses. and present them to the developer as good candidates for manual optimization</a:t>
            </a:r>
          </a:p>
          <a:p>
            <a:endParaRPr lang="en-US" baseline="0" dirty="0" smtClean="0"/>
          </a:p>
          <a:p>
            <a:r>
              <a:rPr lang="en-US" baseline="0" dirty="0" smtClean="0"/>
              <a:t>As we can see, the key element of our technique is a transformation or set of transformations that we perform to obtain alternative subcomputations. In this talk we will present one such transformation...</a:t>
            </a:r>
          </a:p>
          <a:p>
            <a:endParaRPr lang="en-US" baseline="0" dirty="0" smtClean="0"/>
          </a:p>
          <a:p>
            <a:endParaRPr lang="en-US" baseline="0" dirty="0" smtClean="0"/>
          </a:p>
          <a:p>
            <a:r>
              <a:rPr lang="en-US" baseline="0" dirty="0" smtClean="0"/>
              <a:t>First, we extend the standard profiling process</a:t>
            </a:r>
          </a:p>
          <a:p>
            <a:r>
              <a:rPr lang="en-US" baseline="0" dirty="0" smtClean="0"/>
              <a:t>Second, we use the </a:t>
            </a:r>
          </a:p>
          <a:p>
            <a:r>
              <a:rPr lang="en-US" baseline="0" dirty="0" smtClean="0"/>
              <a:t>As we can see, the crucial part of our technique is the automatic transformation. Now the major question is, what should our transformation look like?</a:t>
            </a:r>
          </a:p>
          <a:p>
            <a:endParaRPr lang="en-US" baseline="0" dirty="0" smtClean="0"/>
          </a:p>
          <a:p>
            <a:endParaRPr lang="en-US" baseline="0" dirty="0" smtClean="0"/>
          </a:p>
          <a:p>
            <a:r>
              <a:rPr lang="en-US" baseline="0" dirty="0" smtClean="0"/>
              <a:t>==================</a:t>
            </a:r>
          </a:p>
          <a:p>
            <a:endParaRPr lang="en-US" baseline="0" dirty="0" smtClean="0"/>
          </a:p>
          <a:p>
            <a:r>
              <a:rPr lang="en-US" baseline="0" dirty="0" smtClean="0"/>
              <a:t>***GOAL***</a:t>
            </a:r>
          </a:p>
          <a:p>
            <a:endParaRPr lang="en-US" baseline="0" dirty="0" smtClean="0"/>
          </a:p>
          <a:p>
            <a:r>
              <a:rPr lang="en-US" baseline="0" dirty="0" smtClean="0"/>
              <a:t>Automatic generation of optimization opportunities</a:t>
            </a:r>
          </a:p>
          <a:p>
            <a:endParaRPr lang="en-US" baseline="0" dirty="0" smtClean="0"/>
          </a:p>
          <a:p>
            <a:r>
              <a:rPr lang="en-US" baseline="0" dirty="0" smtClean="0"/>
              <a:t>Exploration: program TRANSFORMATION Based &lt;&lt;--</a:t>
            </a:r>
          </a:p>
          <a:p>
            <a:endParaRPr lang="en-US" baseline="0" dirty="0" smtClean="0"/>
          </a:p>
          <a:p>
            <a:endParaRPr lang="en-US" baseline="0" dirty="0" smtClean="0"/>
          </a:p>
          <a:p>
            <a:endParaRPr lang="en-US" baseline="0" dirty="0" smtClean="0"/>
          </a:p>
          <a:p>
            <a:r>
              <a:rPr lang="en-US" baseline="0" dirty="0" smtClean="0"/>
              <a:t>ITERATIVE – arrows back ????</a:t>
            </a:r>
          </a:p>
          <a:p>
            <a:endParaRPr lang="en-US" baseline="0" dirty="0" smtClean="0"/>
          </a:p>
          <a:p>
            <a:r>
              <a:rPr lang="en-US" baseline="0" dirty="0" smtClean="0"/>
              <a:t>multiple boxes... – </a:t>
            </a:r>
          </a:p>
          <a:p>
            <a:endParaRPr lang="en-US" baseline="0" dirty="0" smtClean="0"/>
          </a:p>
          <a:p>
            <a:endParaRPr lang="en-US" baseline="0" dirty="0" smtClean="0"/>
          </a:p>
          <a:p>
            <a:endParaRPr lang="en-US"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FC6AAC-F26A-7B43-8C59-2CE298A4228B}" type="datetime2">
              <a:rPr lang="en-CA" smtClean="0"/>
              <a:t>Monday, November 3,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F174BA-62E6-7347-9C2C-FC776C6D7778}" type="datetime2">
              <a:rPr lang="en-CA" smtClean="0"/>
              <a:t>Monday, November 3,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52F899-07F5-9240-9C63-D4A2DAAA8A48}" type="datetime2">
              <a:rPr lang="en-CA" smtClean="0"/>
              <a:t>Monday, November 3,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4C077-E058-844F-B5E6-AB4D170425E1}" type="datetime2">
              <a:rPr lang="en-CA" smtClean="0"/>
              <a:t>Monday, November 3,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D41ED-EE78-064E-96C5-EA5E6EB61993}" type="datetime2">
              <a:rPr lang="en-CA" smtClean="0"/>
              <a:t>Monday, November 3,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2C275E-F857-5549-91CB-81A5B22DE15B}" type="datetime2">
              <a:rPr lang="en-CA" smtClean="0"/>
              <a:t>Monday, November 3,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Avenir Book"/>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F6B2B9-6533-AE45-994A-AA4F8F53C07C}" type="datetime2">
              <a:rPr lang="en-CA" smtClean="0"/>
              <a:t>Monday, November 3, 14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B87B82-D55C-3342-928B-BD5071353C09}" type="datetime2">
              <a:rPr lang="en-CA" smtClean="0"/>
              <a:t>Monday, November 3, 14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0D37E-701A-6649-AE87-022BC09A0123}" type="datetime2">
              <a:rPr lang="en-CA" smtClean="0"/>
              <a:t>Monday, November 3, 14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2C1C0-9CF0-1546-B516-688C1D5D3050}" type="datetime2">
              <a:rPr lang="en-CA" smtClean="0"/>
              <a:t>Monday, November 3,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9A501-955C-ED43-9E9A-2A0676F73916}" type="datetime2">
              <a:rPr lang="en-CA" smtClean="0"/>
              <a:t>Monday, November 3,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venir Book"/>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venir Book"/>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latin typeface="Avenir Book"/>
              </a:defRPr>
            </a:lvl1pPr>
          </a:lstStyle>
          <a:p>
            <a:fld id="{29F04F31-0F62-0447-84B9-FA76F5CD5BF6}" type="datetime2">
              <a:rPr lang="en-CA" smtClean="0"/>
              <a:t>Monday, November 3, 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latin typeface="Avenir Book"/>
              </a:defRPr>
            </a:lvl1pPr>
          </a:lstStyle>
          <a:p>
            <a:pPr algn="r"/>
            <a:endParaRPr lang="en-US" dirty="0"/>
          </a:p>
        </p:txBody>
      </p:sp>
      <p:sp>
        <p:nvSpPr>
          <p:cNvPr id="6" name="Slide Number Placeholder 5"/>
          <p:cNvSpPr>
            <a:spLocks noGrp="1"/>
          </p:cNvSpPr>
          <p:nvPr>
            <p:ph type="sldNum" sz="quarter" idx="4"/>
          </p:nvPr>
        </p:nvSpPr>
        <p:spPr>
          <a:xfrm>
            <a:off x="8011848" y="18288"/>
            <a:ext cx="1066800" cy="329184"/>
          </a:xfrm>
          <a:prstGeom prst="rect">
            <a:avLst/>
          </a:prstGeom>
        </p:spPr>
        <p:txBody>
          <a:bodyPr vert="horz" lIns="91440" tIns="45720" rIns="91440" bIns="45720" rtlCol="0" anchor="ctr"/>
          <a:lstStyle>
            <a:lvl1pPr algn="r">
              <a:defRPr sz="1400" b="1">
                <a:solidFill>
                  <a:srgbClr val="FFFFFF"/>
                </a:solidFill>
                <a:latin typeface="Avenir Book"/>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2800" b="1" kern="1200" spc="-100" baseline="0">
          <a:solidFill>
            <a:schemeClr val="tx2"/>
          </a:solidFill>
          <a:latin typeface="Avenir Book"/>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Avenir Book"/>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Avenir Book"/>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Avenir Book"/>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Avenir Book"/>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Avenir Book"/>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sathish@ece.ubc.c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gif"/><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36276"/>
            <a:ext cx="7848600" cy="1262549"/>
          </a:xfrm>
          <a:solidFill>
            <a:schemeClr val="accent1">
              <a:lumMod val="20000"/>
              <a:lumOff val="80000"/>
            </a:schemeClr>
          </a:solidFill>
          <a:ln>
            <a:solidFill>
              <a:schemeClr val="accent1"/>
            </a:solidFill>
          </a:ln>
        </p:spPr>
        <p:style>
          <a:lnRef idx="1">
            <a:schemeClr val="accent5"/>
          </a:lnRef>
          <a:fillRef idx="2">
            <a:schemeClr val="accent5"/>
          </a:fillRef>
          <a:effectRef idx="1">
            <a:schemeClr val="accent5"/>
          </a:effectRef>
          <a:fontRef idx="minor">
            <a:schemeClr val="dk1"/>
          </a:fontRef>
        </p:style>
        <p:txBody>
          <a:bodyPr/>
          <a:lstStyle/>
          <a:p>
            <a:pPr algn="ctr"/>
            <a:r>
              <a:rPr lang="en-US" sz="3200" b="1" dirty="0" smtClean="0">
                <a:latin typeface="Avenir Book"/>
              </a:rPr>
              <a:t>Task adaptation </a:t>
            </a:r>
            <a:br>
              <a:rPr lang="en-US" sz="3200" b="1" dirty="0" smtClean="0">
                <a:latin typeface="Avenir Book"/>
              </a:rPr>
            </a:br>
            <a:r>
              <a:rPr lang="en-US" sz="2000" dirty="0" smtClean="0">
                <a:latin typeface="Avenir Book"/>
              </a:rPr>
              <a:t>IN real-time &amp; embedded systems</a:t>
            </a:r>
            <a:br>
              <a:rPr lang="en-US" sz="2000" dirty="0" smtClean="0">
                <a:latin typeface="Avenir Book"/>
              </a:rPr>
            </a:br>
            <a:r>
              <a:rPr lang="en-US" sz="2000" dirty="0" smtClean="0">
                <a:latin typeface="Avenir Book"/>
              </a:rPr>
              <a:t>FOR ENERGY &amp; RELIABILITY TRADEOFFS</a:t>
            </a:r>
            <a:endParaRPr lang="en-US" sz="2000" dirty="0">
              <a:latin typeface="Avenir Book"/>
            </a:endParaRPr>
          </a:p>
        </p:txBody>
      </p:sp>
      <p:sp>
        <p:nvSpPr>
          <p:cNvPr id="3" name="Subtitle 2"/>
          <p:cNvSpPr>
            <a:spLocks noGrp="1"/>
          </p:cNvSpPr>
          <p:nvPr>
            <p:ph type="subTitle" idx="1"/>
          </p:nvPr>
        </p:nvSpPr>
        <p:spPr>
          <a:xfrm>
            <a:off x="1371600" y="3505200"/>
            <a:ext cx="6400800" cy="1554002"/>
          </a:xfrm>
          <a:noFill/>
          <a:ln>
            <a:noFill/>
          </a:ln>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2000" b="1" dirty="0" smtClean="0">
                <a:latin typeface="Avenir Book"/>
              </a:rPr>
              <a:t>Sathish Gopalakrishnan</a:t>
            </a:r>
          </a:p>
          <a:p>
            <a:pPr algn="ctr"/>
            <a:r>
              <a:rPr lang="en-US" sz="2000" dirty="0" smtClean="0">
                <a:latin typeface="Avenir Book"/>
              </a:rPr>
              <a:t>Department of Electrical &amp; Computer Engineering</a:t>
            </a:r>
          </a:p>
          <a:p>
            <a:pPr algn="ctr"/>
            <a:r>
              <a:rPr lang="en-US" sz="2000" dirty="0" smtClean="0">
                <a:latin typeface="Avenir Book"/>
              </a:rPr>
              <a:t>The University of British Columbia</a:t>
            </a:r>
          </a:p>
          <a:p>
            <a:pPr algn="ctr"/>
            <a:r>
              <a:rPr lang="en-US" sz="2000" u="sng" dirty="0" smtClean="0">
                <a:latin typeface="Avenir Book"/>
                <a:hlinkClick r:id="rId2"/>
              </a:rPr>
              <a:t>sathish@ece.ubc.ca</a:t>
            </a:r>
            <a:endParaRPr lang="en-US" sz="2000" u="sng" dirty="0" smtClean="0">
              <a:latin typeface="Avenir Book"/>
            </a:endParaRPr>
          </a:p>
          <a:p>
            <a:pPr algn="ctr"/>
            <a:endParaRPr lang="en-US" sz="2000" u="sng" dirty="0" smtClean="0">
              <a:latin typeface="Avenir Book"/>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11098676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Results</a:t>
            </a:r>
            <a:endParaRPr lang="en-US" dirty="0"/>
          </a:p>
        </p:txBody>
      </p:sp>
      <p:sp>
        <p:nvSpPr>
          <p:cNvPr id="3" name="Content Placeholder 2"/>
          <p:cNvSpPr>
            <a:spLocks noGrp="1"/>
          </p:cNvSpPr>
          <p:nvPr>
            <p:ph idx="1"/>
          </p:nvPr>
        </p:nvSpPr>
        <p:spPr>
          <a:xfrm>
            <a:off x="457200" y="2408237"/>
            <a:ext cx="4114799" cy="4373563"/>
          </a:xfrm>
        </p:spPr>
        <p:txBody>
          <a:bodyPr/>
          <a:lstStyle/>
          <a:p>
            <a:r>
              <a:rPr lang="en-CA" dirty="0"/>
              <a:t>88% of the crash-causing errors corrupt </a:t>
            </a:r>
            <a:r>
              <a:rPr lang="en-CA" dirty="0" smtClean="0"/>
              <a:t>&lt;500 data values.</a:t>
            </a:r>
            <a:endParaRPr lang="en-US" dirty="0"/>
          </a:p>
        </p:txBody>
      </p:sp>
      <p:pic>
        <p:nvPicPr>
          <p:cNvPr id="4098" name="Picture 2" descr="C:\Users\Layali\Documents\My Dropbox\Ifault Characterization Journal\ips_ran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9" y="2408237"/>
            <a:ext cx="4138613" cy="211455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1676400" y="1524000"/>
            <a:ext cx="7239000" cy="43735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lvl="1" indent="0">
              <a:buClr>
                <a:schemeClr val="accent1"/>
              </a:buClr>
              <a:buNone/>
            </a:pPr>
            <a:r>
              <a:rPr lang="en-US" sz="2600" b="1" dirty="0" smtClean="0">
                <a:latin typeface="Avenir Book"/>
              </a:rPr>
              <a:t>How do they affect programs?</a:t>
            </a:r>
            <a:endParaRPr lang="en-US" sz="2600" b="1" dirty="0">
              <a:latin typeface="Avenir Book"/>
            </a:endParaRPr>
          </a:p>
        </p:txBody>
      </p:sp>
      <p:sp>
        <p:nvSpPr>
          <p:cNvPr id="6" name="Content Placeholder 2"/>
          <p:cNvSpPr txBox="1">
            <a:spLocks/>
          </p:cNvSpPr>
          <p:nvPr/>
        </p:nvSpPr>
        <p:spPr>
          <a:xfrm>
            <a:off x="1219200" y="5128418"/>
            <a:ext cx="6553200" cy="127238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pPr>
            <a:r>
              <a:rPr lang="en-CA" b="1" dirty="0" smtClean="0">
                <a:latin typeface="Avenir Book"/>
              </a:rPr>
              <a:t>Intermittent errors have serious impact on programs and require diagnosis and </a:t>
            </a:r>
            <a:r>
              <a:rPr lang="en-CA" b="1" smtClean="0">
                <a:latin typeface="Avenir Book"/>
              </a:rPr>
              <a:t>recovery mechanisms.</a:t>
            </a:r>
            <a:endParaRPr lang="en-US" b="1" dirty="0">
              <a:latin typeface="Avenir Book"/>
            </a:endParaRPr>
          </a:p>
        </p:txBody>
      </p:sp>
      <p:sp>
        <p:nvSpPr>
          <p:cNvPr id="4" name="Slide Number Placeholder 3"/>
          <p:cNvSpPr>
            <a:spLocks noGrp="1"/>
          </p:cNvSpPr>
          <p:nvPr>
            <p:ph type="sldNum" sz="quarter" idx="12"/>
          </p:nvPr>
        </p:nvSpPr>
        <p:spPr/>
        <p:txBody>
          <a:bodyPr/>
          <a:lstStyle/>
          <a:p>
            <a:fld id="{3C98E685-9A6F-494A-BE35-6E409FEC13B5}" type="slidenum">
              <a:rPr lang="en-US" smtClean="0"/>
              <a:pPr/>
              <a:t>10</a:t>
            </a:fld>
            <a:endParaRPr lang="en-US"/>
          </a:p>
        </p:txBody>
      </p:sp>
    </p:spTree>
    <p:extLst>
      <p:ext uri="{BB962C8B-B14F-4D97-AF65-F5344CB8AC3E}">
        <p14:creationId xmlns:p14="http://schemas.microsoft.com/office/powerpoint/2010/main" val="28677466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3700"/>
            <a:ext cx="8229600" cy="990600"/>
          </a:xfrm>
        </p:spPr>
        <p:txBody>
          <a:bodyPr>
            <a:normAutofit/>
          </a:bodyPr>
          <a:lstStyle/>
          <a:p>
            <a:pPr algn="ctr"/>
            <a:r>
              <a:rPr lang="en-US" sz="2800" b="0" dirty="0" smtClean="0">
                <a:latin typeface="Avenir Heavy"/>
                <a:cs typeface="Avenir Heavy"/>
              </a:rPr>
              <a:t>ON TO TASK ADAPTATION</a:t>
            </a:r>
            <a:endParaRPr lang="en-US" sz="2800" b="0" dirty="0">
              <a:latin typeface="Avenir Heavy"/>
              <a:cs typeface="Avenir Heavy"/>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11</a:t>
            </a:fld>
            <a:endParaRPr lang="en-US"/>
          </a:p>
        </p:txBody>
      </p:sp>
    </p:spTree>
    <p:extLst>
      <p:ext uri="{BB962C8B-B14F-4D97-AF65-F5344CB8AC3E}">
        <p14:creationId xmlns:p14="http://schemas.microsoft.com/office/powerpoint/2010/main" val="7799241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Real-time systems</a:t>
            </a:r>
            <a:endParaRPr lang="en-US" sz="2800" b="1" dirty="0"/>
          </a:p>
        </p:txBody>
      </p:sp>
      <p:sp>
        <p:nvSpPr>
          <p:cNvPr id="3" name="Content Placeholder 2"/>
          <p:cNvSpPr>
            <a:spLocks noGrp="1"/>
          </p:cNvSpPr>
          <p:nvPr>
            <p:ph idx="1"/>
          </p:nvPr>
        </p:nvSpPr>
        <p:spPr>
          <a:xfrm>
            <a:off x="457200" y="1762477"/>
            <a:ext cx="8229600" cy="3333047"/>
          </a:xfrm>
        </p:spPr>
        <p:txBody>
          <a:bodyPr/>
          <a:lstStyle/>
          <a:p>
            <a:r>
              <a:rPr lang="en-US" dirty="0" smtClean="0"/>
              <a:t>Need to meet timing constraints:</a:t>
            </a:r>
          </a:p>
          <a:p>
            <a:pPr lvl="1"/>
            <a:r>
              <a:rPr lang="en-US" dirty="0" smtClean="0"/>
              <a:t>Typically in the form of deadlines;</a:t>
            </a:r>
          </a:p>
          <a:p>
            <a:pPr lvl="1"/>
            <a:r>
              <a:rPr lang="en-US" dirty="0" smtClean="0"/>
              <a:t>Often requires that tasks not exceed time budgets.</a:t>
            </a:r>
          </a:p>
          <a:p>
            <a:endParaRPr lang="en-US" dirty="0" smtClean="0"/>
          </a:p>
          <a:p>
            <a:r>
              <a:rPr lang="en-US" dirty="0" smtClean="0"/>
              <a:t>Real-time and embedded systems are resource-constrained:</a:t>
            </a:r>
          </a:p>
          <a:p>
            <a:pPr lvl="1"/>
            <a:r>
              <a:rPr lang="en-US" dirty="0" smtClean="0"/>
              <a:t>Limited processing power;</a:t>
            </a:r>
          </a:p>
          <a:p>
            <a:pPr lvl="1"/>
            <a:r>
              <a:rPr lang="en-US" dirty="0" smtClean="0"/>
              <a:t>Energy consumption.</a:t>
            </a:r>
          </a:p>
        </p:txBody>
      </p:sp>
      <p:sp>
        <p:nvSpPr>
          <p:cNvPr id="4" name="Slide Number Placeholder 3"/>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30222242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Transformations for resource-constrained systems</a:t>
            </a:r>
            <a:endParaRPr lang="en-US" sz="2800" b="1" dirty="0"/>
          </a:p>
        </p:txBody>
      </p:sp>
      <p:sp>
        <p:nvSpPr>
          <p:cNvPr id="3" name="Content Placeholder 2"/>
          <p:cNvSpPr>
            <a:spLocks noGrp="1"/>
          </p:cNvSpPr>
          <p:nvPr>
            <p:ph idx="1"/>
          </p:nvPr>
        </p:nvSpPr>
        <p:spPr>
          <a:xfrm>
            <a:off x="457200" y="2402749"/>
            <a:ext cx="8229600" cy="2052502"/>
          </a:xfrm>
        </p:spPr>
        <p:txBody>
          <a:bodyPr/>
          <a:lstStyle/>
          <a:p>
            <a:r>
              <a:rPr lang="en-US" dirty="0" smtClean="0"/>
              <a:t>Program transformations that yield:</a:t>
            </a:r>
          </a:p>
          <a:p>
            <a:pPr lvl="1"/>
            <a:r>
              <a:rPr lang="en-US" dirty="0" smtClean="0"/>
              <a:t>Shorter execution times;</a:t>
            </a:r>
          </a:p>
          <a:p>
            <a:pPr lvl="1"/>
            <a:r>
              <a:rPr lang="en-US" dirty="0" smtClean="0"/>
              <a:t>Reduced energy consumption;</a:t>
            </a:r>
          </a:p>
          <a:p>
            <a:pPr lvl="1"/>
            <a:endParaRPr lang="en-US" dirty="0"/>
          </a:p>
          <a:p>
            <a:pPr lvl="1"/>
            <a:r>
              <a:rPr lang="en-US" dirty="0" smtClean="0"/>
              <a:t>Increased reliability.</a:t>
            </a:r>
          </a:p>
        </p:txBody>
      </p:sp>
      <p:sp>
        <p:nvSpPr>
          <p:cNvPr id="4" name="Slide Number Placeholder 3"/>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27464660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Traditional Program Transformation</a:t>
            </a:r>
            <a:endParaRPr lang="en-US" sz="2800" b="1" dirty="0"/>
          </a:p>
        </p:txBody>
      </p:sp>
      <p:sp>
        <p:nvSpPr>
          <p:cNvPr id="7" name="Rounded Rectangle 6"/>
          <p:cNvSpPr/>
          <p:nvPr/>
        </p:nvSpPr>
        <p:spPr>
          <a:xfrm>
            <a:off x="3579728" y="1983419"/>
            <a:ext cx="1981200" cy="3581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latin typeface="Avenir Book"/>
              </a:rPr>
              <a:t>Transformation</a:t>
            </a:r>
            <a:endParaRPr lang="en-US" sz="1600" dirty="0">
              <a:latin typeface="Avenir Book"/>
            </a:endParaRPr>
          </a:p>
        </p:txBody>
      </p:sp>
      <p:cxnSp>
        <p:nvCxnSpPr>
          <p:cNvPr id="9" name="Straight Arrow Connector 8"/>
          <p:cNvCxnSpPr>
            <a:stCxn id="25" idx="3"/>
            <a:endCxn id="7" idx="1"/>
          </p:cNvCxnSpPr>
          <p:nvPr/>
        </p:nvCxnSpPr>
        <p:spPr>
          <a:xfrm>
            <a:off x="2641636" y="3757786"/>
            <a:ext cx="938092" cy="163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3"/>
            <a:endCxn id="54" idx="1"/>
          </p:cNvCxnSpPr>
          <p:nvPr/>
        </p:nvCxnSpPr>
        <p:spPr>
          <a:xfrm>
            <a:off x="5560928" y="3774119"/>
            <a:ext cx="9937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25" idx="2"/>
            <a:endCxn id="18" idx="1"/>
          </p:cNvCxnSpPr>
          <p:nvPr/>
        </p:nvCxnSpPr>
        <p:spPr>
          <a:xfrm rot="16200000" flipH="1">
            <a:off x="2387112" y="4236509"/>
            <a:ext cx="1334513" cy="242566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67200" y="5562600"/>
            <a:ext cx="1031051" cy="1107996"/>
          </a:xfrm>
          <a:prstGeom prst="rect">
            <a:avLst/>
          </a:prstGeom>
          <a:noFill/>
        </p:spPr>
        <p:txBody>
          <a:bodyPr wrap="none" rtlCol="0">
            <a:spAutoFit/>
          </a:bodyPr>
          <a:lstStyle/>
          <a:p>
            <a:r>
              <a:rPr lang="en-US" sz="6600" dirty="0" smtClean="0">
                <a:latin typeface="Avenir Book"/>
              </a:rPr>
              <a:t>≡</a:t>
            </a:r>
            <a:endParaRPr lang="en-US" sz="6600" dirty="0">
              <a:latin typeface="Avenir Book"/>
            </a:endParaRPr>
          </a:p>
        </p:txBody>
      </p:sp>
      <p:cxnSp>
        <p:nvCxnSpPr>
          <p:cNvPr id="23" name="Elbow Connector 22"/>
          <p:cNvCxnSpPr>
            <a:endCxn id="18" idx="3"/>
          </p:cNvCxnSpPr>
          <p:nvPr/>
        </p:nvCxnSpPr>
        <p:spPr>
          <a:xfrm rot="10800000" flipV="1">
            <a:off x="5298251" y="4526916"/>
            <a:ext cx="1756162" cy="158968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1041436" y="2733486"/>
            <a:ext cx="1600200" cy="2048599"/>
            <a:chOff x="762000" y="2725738"/>
            <a:chExt cx="2203450" cy="2819400"/>
          </a:xfrm>
        </p:grpSpPr>
        <p:sp>
          <p:nvSpPr>
            <p:cNvPr id="25" name="Rectangle 24"/>
            <p:cNvSpPr>
              <a:spLocks noChangeArrowheads="1"/>
            </p:cNvSpPr>
            <p:nvPr/>
          </p:nvSpPr>
          <p:spPr bwMode="auto">
            <a:xfrm>
              <a:off x="762000" y="2725738"/>
              <a:ext cx="2203450" cy="2819400"/>
            </a:xfrm>
            <a:prstGeom prst="rect">
              <a:avLst/>
            </a:prstGeom>
            <a:noFill/>
            <a:ln w="38100">
              <a:solidFill>
                <a:schemeClr val="tx1"/>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dirty="0">
                <a:solidFill>
                  <a:schemeClr val="lt1"/>
                </a:solidFill>
                <a:latin typeface="Avenir Book"/>
                <a:ea typeface="+mn-ea"/>
              </a:endParaRPr>
            </a:p>
          </p:txBody>
        </p:sp>
        <p:cxnSp>
          <p:nvCxnSpPr>
            <p:cNvPr id="26" name="Straight Connector 25"/>
            <p:cNvCxnSpPr>
              <a:cxnSpLocks noChangeShapeType="1"/>
            </p:cNvCxnSpPr>
            <p:nvPr/>
          </p:nvCxnSpPr>
          <p:spPr bwMode="auto">
            <a:xfrm>
              <a:off x="990600" y="3030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7" name="Straight Connector 26"/>
            <p:cNvCxnSpPr>
              <a:cxnSpLocks noChangeShapeType="1"/>
            </p:cNvCxnSpPr>
            <p:nvPr/>
          </p:nvCxnSpPr>
          <p:spPr bwMode="auto">
            <a:xfrm>
              <a:off x="990600" y="31829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8" name="Straight Connector 27"/>
            <p:cNvCxnSpPr>
              <a:cxnSpLocks noChangeShapeType="1"/>
            </p:cNvCxnSpPr>
            <p:nvPr/>
          </p:nvCxnSpPr>
          <p:spPr bwMode="auto">
            <a:xfrm>
              <a:off x="990600" y="33353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9" name="Straight Connector 28"/>
            <p:cNvCxnSpPr>
              <a:cxnSpLocks noChangeShapeType="1"/>
            </p:cNvCxnSpPr>
            <p:nvPr/>
          </p:nvCxnSpPr>
          <p:spPr bwMode="auto">
            <a:xfrm>
              <a:off x="990600" y="34877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0" name="Straight Connector 29"/>
            <p:cNvCxnSpPr>
              <a:cxnSpLocks noChangeShapeType="1"/>
            </p:cNvCxnSpPr>
            <p:nvPr/>
          </p:nvCxnSpPr>
          <p:spPr bwMode="auto">
            <a:xfrm>
              <a:off x="990600" y="36401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1" name="Straight Connector 30"/>
            <p:cNvCxnSpPr>
              <a:cxnSpLocks noChangeShapeType="1"/>
            </p:cNvCxnSpPr>
            <p:nvPr/>
          </p:nvCxnSpPr>
          <p:spPr bwMode="auto">
            <a:xfrm>
              <a:off x="990600" y="3792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2" name="Straight Connector 31"/>
            <p:cNvCxnSpPr>
              <a:cxnSpLocks noChangeShapeType="1"/>
            </p:cNvCxnSpPr>
            <p:nvPr/>
          </p:nvCxnSpPr>
          <p:spPr bwMode="auto">
            <a:xfrm>
              <a:off x="990600" y="39449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3" name="Straight Connector 32"/>
            <p:cNvCxnSpPr>
              <a:cxnSpLocks noChangeShapeType="1"/>
            </p:cNvCxnSpPr>
            <p:nvPr/>
          </p:nvCxnSpPr>
          <p:spPr bwMode="auto">
            <a:xfrm>
              <a:off x="990600" y="40973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4" name="Straight Connector 33"/>
            <p:cNvCxnSpPr>
              <a:cxnSpLocks noChangeShapeType="1"/>
            </p:cNvCxnSpPr>
            <p:nvPr/>
          </p:nvCxnSpPr>
          <p:spPr bwMode="auto">
            <a:xfrm>
              <a:off x="990600" y="42497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5" name="Straight Connector 34"/>
            <p:cNvCxnSpPr>
              <a:cxnSpLocks noChangeShapeType="1"/>
            </p:cNvCxnSpPr>
            <p:nvPr/>
          </p:nvCxnSpPr>
          <p:spPr bwMode="auto">
            <a:xfrm>
              <a:off x="990600" y="44021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6" name="Straight Connector 35"/>
            <p:cNvCxnSpPr>
              <a:cxnSpLocks noChangeShapeType="1"/>
            </p:cNvCxnSpPr>
            <p:nvPr/>
          </p:nvCxnSpPr>
          <p:spPr bwMode="auto">
            <a:xfrm>
              <a:off x="990600" y="4554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7" name="Straight Connector 36"/>
            <p:cNvCxnSpPr>
              <a:cxnSpLocks noChangeShapeType="1"/>
            </p:cNvCxnSpPr>
            <p:nvPr/>
          </p:nvCxnSpPr>
          <p:spPr bwMode="auto">
            <a:xfrm>
              <a:off x="990600" y="47069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8" name="Straight Connector 37"/>
            <p:cNvCxnSpPr>
              <a:cxnSpLocks noChangeShapeType="1"/>
            </p:cNvCxnSpPr>
            <p:nvPr/>
          </p:nvCxnSpPr>
          <p:spPr bwMode="auto">
            <a:xfrm>
              <a:off x="990600" y="48593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9" name="Straight Connector 38"/>
            <p:cNvCxnSpPr>
              <a:cxnSpLocks noChangeShapeType="1"/>
            </p:cNvCxnSpPr>
            <p:nvPr/>
          </p:nvCxnSpPr>
          <p:spPr bwMode="auto">
            <a:xfrm>
              <a:off x="990600" y="50117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0" name="Straight Connector 39"/>
            <p:cNvCxnSpPr>
              <a:cxnSpLocks noChangeShapeType="1"/>
            </p:cNvCxnSpPr>
            <p:nvPr/>
          </p:nvCxnSpPr>
          <p:spPr bwMode="auto">
            <a:xfrm>
              <a:off x="990600" y="51641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1" name="Straight Connector 40"/>
            <p:cNvCxnSpPr>
              <a:cxnSpLocks noChangeShapeType="1"/>
            </p:cNvCxnSpPr>
            <p:nvPr/>
          </p:nvCxnSpPr>
          <p:spPr bwMode="auto">
            <a:xfrm>
              <a:off x="990600" y="5316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nvGrpSpPr>
          <p:cNvPr id="53" name="Group 52"/>
          <p:cNvGrpSpPr/>
          <p:nvPr/>
        </p:nvGrpSpPr>
        <p:grpSpPr>
          <a:xfrm>
            <a:off x="6554700" y="2749819"/>
            <a:ext cx="1600200" cy="2048599"/>
            <a:chOff x="762000" y="2725738"/>
            <a:chExt cx="2203450" cy="2819400"/>
          </a:xfrm>
        </p:grpSpPr>
        <p:sp>
          <p:nvSpPr>
            <p:cNvPr id="54" name="Rectangle 53"/>
            <p:cNvSpPr>
              <a:spLocks noChangeArrowheads="1"/>
            </p:cNvSpPr>
            <p:nvPr/>
          </p:nvSpPr>
          <p:spPr bwMode="auto">
            <a:xfrm>
              <a:off x="762000" y="2725738"/>
              <a:ext cx="2203450" cy="2819400"/>
            </a:xfrm>
            <a:prstGeom prst="rect">
              <a:avLst/>
            </a:prstGeom>
            <a:noFill/>
            <a:ln w="38100">
              <a:solidFill>
                <a:schemeClr val="tx1"/>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dirty="0">
                <a:solidFill>
                  <a:schemeClr val="lt1"/>
                </a:solidFill>
                <a:latin typeface="Avenir Book"/>
                <a:ea typeface="+mn-ea"/>
              </a:endParaRPr>
            </a:p>
          </p:txBody>
        </p:sp>
        <p:cxnSp>
          <p:nvCxnSpPr>
            <p:cNvPr id="55" name="Straight Connector 54"/>
            <p:cNvCxnSpPr>
              <a:cxnSpLocks noChangeShapeType="1"/>
            </p:cNvCxnSpPr>
            <p:nvPr/>
          </p:nvCxnSpPr>
          <p:spPr bwMode="auto">
            <a:xfrm>
              <a:off x="990600" y="3030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6" name="Straight Connector 55"/>
            <p:cNvCxnSpPr>
              <a:cxnSpLocks noChangeShapeType="1"/>
            </p:cNvCxnSpPr>
            <p:nvPr/>
          </p:nvCxnSpPr>
          <p:spPr bwMode="auto">
            <a:xfrm>
              <a:off x="990600" y="3182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7" name="Straight Connector 56"/>
            <p:cNvCxnSpPr>
              <a:cxnSpLocks noChangeShapeType="1"/>
            </p:cNvCxnSpPr>
            <p:nvPr/>
          </p:nvCxnSpPr>
          <p:spPr bwMode="auto">
            <a:xfrm>
              <a:off x="990600" y="3335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8" name="Straight Connector 57"/>
            <p:cNvCxnSpPr>
              <a:cxnSpLocks noChangeShapeType="1"/>
            </p:cNvCxnSpPr>
            <p:nvPr/>
          </p:nvCxnSpPr>
          <p:spPr bwMode="auto">
            <a:xfrm>
              <a:off x="990600" y="3487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Connector 58"/>
            <p:cNvCxnSpPr>
              <a:cxnSpLocks noChangeShapeType="1"/>
            </p:cNvCxnSpPr>
            <p:nvPr/>
          </p:nvCxnSpPr>
          <p:spPr bwMode="auto">
            <a:xfrm>
              <a:off x="990600" y="3640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0" name="Straight Connector 59"/>
            <p:cNvCxnSpPr>
              <a:cxnSpLocks noChangeShapeType="1"/>
            </p:cNvCxnSpPr>
            <p:nvPr/>
          </p:nvCxnSpPr>
          <p:spPr bwMode="auto">
            <a:xfrm>
              <a:off x="990600" y="3792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1" name="Straight Connector 60"/>
            <p:cNvCxnSpPr>
              <a:cxnSpLocks noChangeShapeType="1"/>
            </p:cNvCxnSpPr>
            <p:nvPr/>
          </p:nvCxnSpPr>
          <p:spPr bwMode="auto">
            <a:xfrm>
              <a:off x="990600" y="3944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Connector 61"/>
            <p:cNvCxnSpPr>
              <a:cxnSpLocks noChangeShapeType="1"/>
            </p:cNvCxnSpPr>
            <p:nvPr/>
          </p:nvCxnSpPr>
          <p:spPr bwMode="auto">
            <a:xfrm>
              <a:off x="990600" y="4097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3" name="Straight Connector 62"/>
            <p:cNvCxnSpPr>
              <a:cxnSpLocks noChangeShapeType="1"/>
            </p:cNvCxnSpPr>
            <p:nvPr/>
          </p:nvCxnSpPr>
          <p:spPr bwMode="auto">
            <a:xfrm>
              <a:off x="990600" y="4249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4" name="Straight Connector 63"/>
            <p:cNvCxnSpPr>
              <a:cxnSpLocks noChangeShapeType="1"/>
            </p:cNvCxnSpPr>
            <p:nvPr/>
          </p:nvCxnSpPr>
          <p:spPr bwMode="auto">
            <a:xfrm>
              <a:off x="990600" y="4402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5" name="Straight Connector 64"/>
            <p:cNvCxnSpPr>
              <a:cxnSpLocks noChangeShapeType="1"/>
            </p:cNvCxnSpPr>
            <p:nvPr/>
          </p:nvCxnSpPr>
          <p:spPr bwMode="auto">
            <a:xfrm>
              <a:off x="990600" y="4554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6" name="Straight Connector 65"/>
            <p:cNvCxnSpPr>
              <a:cxnSpLocks noChangeShapeType="1"/>
            </p:cNvCxnSpPr>
            <p:nvPr/>
          </p:nvCxnSpPr>
          <p:spPr bwMode="auto">
            <a:xfrm>
              <a:off x="990600" y="4706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7" name="Straight Connector 66"/>
            <p:cNvCxnSpPr>
              <a:cxnSpLocks noChangeShapeType="1"/>
            </p:cNvCxnSpPr>
            <p:nvPr/>
          </p:nvCxnSpPr>
          <p:spPr bwMode="auto">
            <a:xfrm>
              <a:off x="990600" y="4859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8" name="Straight Connector 67"/>
            <p:cNvCxnSpPr>
              <a:cxnSpLocks noChangeShapeType="1"/>
            </p:cNvCxnSpPr>
            <p:nvPr/>
          </p:nvCxnSpPr>
          <p:spPr bwMode="auto">
            <a:xfrm>
              <a:off x="990600" y="5011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9" name="Straight Connector 68"/>
            <p:cNvCxnSpPr>
              <a:cxnSpLocks noChangeShapeType="1"/>
            </p:cNvCxnSpPr>
            <p:nvPr/>
          </p:nvCxnSpPr>
          <p:spPr bwMode="auto">
            <a:xfrm>
              <a:off x="990600" y="5164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Connector 69"/>
            <p:cNvCxnSpPr>
              <a:cxnSpLocks noChangeShapeType="1"/>
            </p:cNvCxnSpPr>
            <p:nvPr/>
          </p:nvCxnSpPr>
          <p:spPr bwMode="auto">
            <a:xfrm>
              <a:off x="990600" y="5316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82" name="TextBox 81"/>
          <p:cNvSpPr txBox="1"/>
          <p:nvPr/>
        </p:nvSpPr>
        <p:spPr>
          <a:xfrm>
            <a:off x="1622049" y="2353919"/>
            <a:ext cx="360097" cy="369332"/>
          </a:xfrm>
          <a:prstGeom prst="rect">
            <a:avLst/>
          </a:prstGeom>
          <a:noFill/>
        </p:spPr>
        <p:txBody>
          <a:bodyPr wrap="none" rtlCol="0">
            <a:spAutoFit/>
          </a:bodyPr>
          <a:lstStyle/>
          <a:p>
            <a:r>
              <a:rPr lang="en-US" dirty="0" smtClean="0">
                <a:latin typeface="Avenir Book"/>
              </a:rPr>
              <a:t>.c</a:t>
            </a:r>
            <a:endParaRPr lang="en-US" dirty="0">
              <a:latin typeface="Avenir Book"/>
            </a:endParaRPr>
          </a:p>
        </p:txBody>
      </p:sp>
      <p:sp>
        <p:nvSpPr>
          <p:cNvPr id="83" name="TextBox 82"/>
          <p:cNvSpPr txBox="1"/>
          <p:nvPr/>
        </p:nvSpPr>
        <p:spPr>
          <a:xfrm>
            <a:off x="7159357" y="2374490"/>
            <a:ext cx="360097" cy="369332"/>
          </a:xfrm>
          <a:prstGeom prst="rect">
            <a:avLst/>
          </a:prstGeom>
          <a:noFill/>
        </p:spPr>
        <p:txBody>
          <a:bodyPr wrap="none" rtlCol="0">
            <a:spAutoFit/>
          </a:bodyPr>
          <a:lstStyle/>
          <a:p>
            <a:r>
              <a:rPr lang="en-US" dirty="0" smtClean="0">
                <a:latin typeface="Avenir Book"/>
              </a:rPr>
              <a:t>.c</a:t>
            </a:r>
            <a:endParaRPr lang="en-US" dirty="0">
              <a:latin typeface="Avenir Book"/>
            </a:endParaRPr>
          </a:p>
        </p:txBody>
      </p:sp>
      <p:sp>
        <p:nvSpPr>
          <p:cNvPr id="47" name="Slide Number Placeholder 46"/>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413083579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Non-Traditional Program Transformation</a:t>
            </a:r>
            <a:endParaRPr lang="en-US" sz="2800" b="1" dirty="0"/>
          </a:p>
        </p:txBody>
      </p:sp>
      <p:sp>
        <p:nvSpPr>
          <p:cNvPr id="11" name="TextBox 10"/>
          <p:cNvSpPr txBox="1"/>
          <p:nvPr/>
        </p:nvSpPr>
        <p:spPr>
          <a:xfrm>
            <a:off x="4190316" y="5508224"/>
            <a:ext cx="607859" cy="1107996"/>
          </a:xfrm>
          <a:prstGeom prst="rect">
            <a:avLst/>
          </a:prstGeom>
          <a:noFill/>
        </p:spPr>
        <p:txBody>
          <a:bodyPr wrap="none" rtlCol="0">
            <a:spAutoFit/>
          </a:bodyPr>
          <a:lstStyle/>
          <a:p>
            <a:r>
              <a:rPr lang="en-US" sz="6600" dirty="0" smtClean="0">
                <a:latin typeface="Avenir Book"/>
              </a:rPr>
              <a:t>≅</a:t>
            </a:r>
            <a:endParaRPr lang="en-US" sz="6600" dirty="0">
              <a:latin typeface="Avenir Book"/>
            </a:endParaRPr>
          </a:p>
        </p:txBody>
      </p:sp>
      <p:cxnSp>
        <p:nvCxnSpPr>
          <p:cNvPr id="58" name="Straight Arrow Connector 57"/>
          <p:cNvCxnSpPr>
            <a:stCxn id="63" idx="3"/>
            <a:endCxn id="98" idx="1"/>
          </p:cNvCxnSpPr>
          <p:nvPr/>
        </p:nvCxnSpPr>
        <p:spPr>
          <a:xfrm>
            <a:off x="2641636" y="3757786"/>
            <a:ext cx="938092" cy="163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98" idx="3"/>
            <a:endCxn id="81" idx="1"/>
          </p:cNvCxnSpPr>
          <p:nvPr/>
        </p:nvCxnSpPr>
        <p:spPr>
          <a:xfrm>
            <a:off x="5560928" y="3774119"/>
            <a:ext cx="9937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63" idx="2"/>
          </p:cNvCxnSpPr>
          <p:nvPr/>
        </p:nvCxnSpPr>
        <p:spPr>
          <a:xfrm rot="16200000" flipH="1">
            <a:off x="2387112" y="4236509"/>
            <a:ext cx="1334513" cy="242566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Elbow Connector 60"/>
          <p:cNvCxnSpPr/>
          <p:nvPr/>
        </p:nvCxnSpPr>
        <p:spPr>
          <a:xfrm rot="5400000">
            <a:off x="5169094" y="4231280"/>
            <a:ext cx="1589681" cy="218095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1041436" y="2733486"/>
            <a:ext cx="1600200" cy="2048599"/>
            <a:chOff x="762000" y="2725738"/>
            <a:chExt cx="2203450" cy="2819400"/>
          </a:xfrm>
        </p:grpSpPr>
        <p:sp>
          <p:nvSpPr>
            <p:cNvPr id="63" name="Rectangle 62"/>
            <p:cNvSpPr>
              <a:spLocks noChangeArrowheads="1"/>
            </p:cNvSpPr>
            <p:nvPr/>
          </p:nvSpPr>
          <p:spPr bwMode="auto">
            <a:xfrm>
              <a:off x="762000" y="2725738"/>
              <a:ext cx="2203450" cy="2819400"/>
            </a:xfrm>
            <a:prstGeom prst="rect">
              <a:avLst/>
            </a:prstGeom>
            <a:noFill/>
            <a:ln w="38100">
              <a:solidFill>
                <a:schemeClr val="tx1"/>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dirty="0">
                <a:solidFill>
                  <a:schemeClr val="lt1"/>
                </a:solidFill>
                <a:latin typeface="Avenir Book"/>
                <a:ea typeface="+mn-ea"/>
              </a:endParaRPr>
            </a:p>
          </p:txBody>
        </p:sp>
        <p:cxnSp>
          <p:nvCxnSpPr>
            <p:cNvPr id="64" name="Straight Connector 63"/>
            <p:cNvCxnSpPr>
              <a:cxnSpLocks noChangeShapeType="1"/>
            </p:cNvCxnSpPr>
            <p:nvPr/>
          </p:nvCxnSpPr>
          <p:spPr bwMode="auto">
            <a:xfrm>
              <a:off x="990600" y="3030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5" name="Straight Connector 64"/>
            <p:cNvCxnSpPr>
              <a:cxnSpLocks noChangeShapeType="1"/>
            </p:cNvCxnSpPr>
            <p:nvPr/>
          </p:nvCxnSpPr>
          <p:spPr bwMode="auto">
            <a:xfrm>
              <a:off x="990600" y="31829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6" name="Straight Connector 65"/>
            <p:cNvCxnSpPr>
              <a:cxnSpLocks noChangeShapeType="1"/>
            </p:cNvCxnSpPr>
            <p:nvPr/>
          </p:nvCxnSpPr>
          <p:spPr bwMode="auto">
            <a:xfrm>
              <a:off x="990600" y="33353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7" name="Straight Connector 66"/>
            <p:cNvCxnSpPr>
              <a:cxnSpLocks noChangeShapeType="1"/>
            </p:cNvCxnSpPr>
            <p:nvPr/>
          </p:nvCxnSpPr>
          <p:spPr bwMode="auto">
            <a:xfrm>
              <a:off x="990600" y="34877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8" name="Straight Connector 67"/>
            <p:cNvCxnSpPr>
              <a:cxnSpLocks noChangeShapeType="1"/>
            </p:cNvCxnSpPr>
            <p:nvPr/>
          </p:nvCxnSpPr>
          <p:spPr bwMode="auto">
            <a:xfrm>
              <a:off x="990600" y="36401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9" name="Straight Connector 68"/>
            <p:cNvCxnSpPr>
              <a:cxnSpLocks noChangeShapeType="1"/>
            </p:cNvCxnSpPr>
            <p:nvPr/>
          </p:nvCxnSpPr>
          <p:spPr bwMode="auto">
            <a:xfrm>
              <a:off x="990600" y="3792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Connector 69"/>
            <p:cNvCxnSpPr>
              <a:cxnSpLocks noChangeShapeType="1"/>
            </p:cNvCxnSpPr>
            <p:nvPr/>
          </p:nvCxnSpPr>
          <p:spPr bwMode="auto">
            <a:xfrm>
              <a:off x="990600" y="39449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1" name="Straight Connector 70"/>
            <p:cNvCxnSpPr>
              <a:cxnSpLocks noChangeShapeType="1"/>
            </p:cNvCxnSpPr>
            <p:nvPr/>
          </p:nvCxnSpPr>
          <p:spPr bwMode="auto">
            <a:xfrm>
              <a:off x="990600" y="40973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2" name="Straight Connector 71"/>
            <p:cNvCxnSpPr>
              <a:cxnSpLocks noChangeShapeType="1"/>
            </p:cNvCxnSpPr>
            <p:nvPr/>
          </p:nvCxnSpPr>
          <p:spPr bwMode="auto">
            <a:xfrm>
              <a:off x="990600" y="42497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3" name="Straight Connector 72"/>
            <p:cNvCxnSpPr>
              <a:cxnSpLocks noChangeShapeType="1"/>
            </p:cNvCxnSpPr>
            <p:nvPr/>
          </p:nvCxnSpPr>
          <p:spPr bwMode="auto">
            <a:xfrm>
              <a:off x="990600" y="44021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4" name="Straight Connector 73"/>
            <p:cNvCxnSpPr>
              <a:cxnSpLocks noChangeShapeType="1"/>
            </p:cNvCxnSpPr>
            <p:nvPr/>
          </p:nvCxnSpPr>
          <p:spPr bwMode="auto">
            <a:xfrm>
              <a:off x="990600" y="4554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5" name="Straight Connector 74"/>
            <p:cNvCxnSpPr>
              <a:cxnSpLocks noChangeShapeType="1"/>
            </p:cNvCxnSpPr>
            <p:nvPr/>
          </p:nvCxnSpPr>
          <p:spPr bwMode="auto">
            <a:xfrm>
              <a:off x="990600" y="47069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6" name="Straight Connector 75"/>
            <p:cNvCxnSpPr>
              <a:cxnSpLocks noChangeShapeType="1"/>
            </p:cNvCxnSpPr>
            <p:nvPr/>
          </p:nvCxnSpPr>
          <p:spPr bwMode="auto">
            <a:xfrm>
              <a:off x="990600" y="48593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7" name="Straight Connector 76"/>
            <p:cNvCxnSpPr>
              <a:cxnSpLocks noChangeShapeType="1"/>
            </p:cNvCxnSpPr>
            <p:nvPr/>
          </p:nvCxnSpPr>
          <p:spPr bwMode="auto">
            <a:xfrm>
              <a:off x="990600" y="50117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8" name="Straight Connector 77"/>
            <p:cNvCxnSpPr>
              <a:cxnSpLocks noChangeShapeType="1"/>
            </p:cNvCxnSpPr>
            <p:nvPr/>
          </p:nvCxnSpPr>
          <p:spPr bwMode="auto">
            <a:xfrm>
              <a:off x="990600" y="51641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9" name="Straight Connector 78"/>
            <p:cNvCxnSpPr>
              <a:cxnSpLocks noChangeShapeType="1"/>
            </p:cNvCxnSpPr>
            <p:nvPr/>
          </p:nvCxnSpPr>
          <p:spPr bwMode="auto">
            <a:xfrm>
              <a:off x="990600" y="5316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nvGrpSpPr>
          <p:cNvPr id="80" name="Group 79"/>
          <p:cNvGrpSpPr/>
          <p:nvPr/>
        </p:nvGrpSpPr>
        <p:grpSpPr>
          <a:xfrm>
            <a:off x="6554700" y="2749819"/>
            <a:ext cx="1600200" cy="2048599"/>
            <a:chOff x="762000" y="2725738"/>
            <a:chExt cx="2203450" cy="2819400"/>
          </a:xfrm>
        </p:grpSpPr>
        <p:sp>
          <p:nvSpPr>
            <p:cNvPr id="81" name="Rectangle 80"/>
            <p:cNvSpPr>
              <a:spLocks noChangeArrowheads="1"/>
            </p:cNvSpPr>
            <p:nvPr/>
          </p:nvSpPr>
          <p:spPr bwMode="auto">
            <a:xfrm>
              <a:off x="762000" y="2725738"/>
              <a:ext cx="2203450" cy="2819400"/>
            </a:xfrm>
            <a:prstGeom prst="rect">
              <a:avLst/>
            </a:prstGeom>
            <a:noFill/>
            <a:ln w="38100">
              <a:solidFill>
                <a:schemeClr val="tx1"/>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dirty="0">
                <a:solidFill>
                  <a:schemeClr val="lt1"/>
                </a:solidFill>
                <a:latin typeface="Avenir Book"/>
                <a:ea typeface="+mn-ea"/>
              </a:endParaRPr>
            </a:p>
          </p:txBody>
        </p:sp>
        <p:cxnSp>
          <p:nvCxnSpPr>
            <p:cNvPr id="82" name="Straight Connector 81"/>
            <p:cNvCxnSpPr>
              <a:cxnSpLocks noChangeShapeType="1"/>
            </p:cNvCxnSpPr>
            <p:nvPr/>
          </p:nvCxnSpPr>
          <p:spPr bwMode="auto">
            <a:xfrm>
              <a:off x="990600" y="3030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3" name="Straight Connector 82"/>
            <p:cNvCxnSpPr>
              <a:cxnSpLocks noChangeShapeType="1"/>
            </p:cNvCxnSpPr>
            <p:nvPr/>
          </p:nvCxnSpPr>
          <p:spPr bwMode="auto">
            <a:xfrm>
              <a:off x="990600" y="3182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4" name="Straight Connector 83"/>
            <p:cNvCxnSpPr>
              <a:cxnSpLocks noChangeShapeType="1"/>
            </p:cNvCxnSpPr>
            <p:nvPr/>
          </p:nvCxnSpPr>
          <p:spPr bwMode="auto">
            <a:xfrm>
              <a:off x="990600" y="3335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5" name="Straight Connector 84"/>
            <p:cNvCxnSpPr>
              <a:cxnSpLocks noChangeShapeType="1"/>
            </p:cNvCxnSpPr>
            <p:nvPr/>
          </p:nvCxnSpPr>
          <p:spPr bwMode="auto">
            <a:xfrm>
              <a:off x="990600" y="3487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6" name="Straight Connector 85"/>
            <p:cNvCxnSpPr>
              <a:cxnSpLocks noChangeShapeType="1"/>
            </p:cNvCxnSpPr>
            <p:nvPr/>
          </p:nvCxnSpPr>
          <p:spPr bwMode="auto">
            <a:xfrm>
              <a:off x="990600" y="3640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7" name="Straight Connector 86"/>
            <p:cNvCxnSpPr>
              <a:cxnSpLocks noChangeShapeType="1"/>
            </p:cNvCxnSpPr>
            <p:nvPr/>
          </p:nvCxnSpPr>
          <p:spPr bwMode="auto">
            <a:xfrm>
              <a:off x="990600" y="3792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8" name="Straight Connector 87"/>
            <p:cNvCxnSpPr>
              <a:cxnSpLocks noChangeShapeType="1"/>
            </p:cNvCxnSpPr>
            <p:nvPr/>
          </p:nvCxnSpPr>
          <p:spPr bwMode="auto">
            <a:xfrm>
              <a:off x="990600" y="3944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9" name="Straight Connector 88"/>
            <p:cNvCxnSpPr>
              <a:cxnSpLocks noChangeShapeType="1"/>
            </p:cNvCxnSpPr>
            <p:nvPr/>
          </p:nvCxnSpPr>
          <p:spPr bwMode="auto">
            <a:xfrm>
              <a:off x="990600" y="4097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0" name="Straight Connector 89"/>
            <p:cNvCxnSpPr>
              <a:cxnSpLocks noChangeShapeType="1"/>
            </p:cNvCxnSpPr>
            <p:nvPr/>
          </p:nvCxnSpPr>
          <p:spPr bwMode="auto">
            <a:xfrm>
              <a:off x="990600" y="4249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1" name="Straight Connector 90"/>
            <p:cNvCxnSpPr>
              <a:cxnSpLocks noChangeShapeType="1"/>
            </p:cNvCxnSpPr>
            <p:nvPr/>
          </p:nvCxnSpPr>
          <p:spPr bwMode="auto">
            <a:xfrm>
              <a:off x="990600" y="4402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2" name="Straight Connector 91"/>
            <p:cNvCxnSpPr>
              <a:cxnSpLocks noChangeShapeType="1"/>
            </p:cNvCxnSpPr>
            <p:nvPr/>
          </p:nvCxnSpPr>
          <p:spPr bwMode="auto">
            <a:xfrm>
              <a:off x="990600" y="4554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3" name="Straight Connector 92"/>
            <p:cNvCxnSpPr>
              <a:cxnSpLocks noChangeShapeType="1"/>
            </p:cNvCxnSpPr>
            <p:nvPr/>
          </p:nvCxnSpPr>
          <p:spPr bwMode="auto">
            <a:xfrm>
              <a:off x="990600" y="4706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4" name="Straight Connector 93"/>
            <p:cNvCxnSpPr>
              <a:cxnSpLocks noChangeShapeType="1"/>
            </p:cNvCxnSpPr>
            <p:nvPr/>
          </p:nvCxnSpPr>
          <p:spPr bwMode="auto">
            <a:xfrm>
              <a:off x="990600" y="4859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5" name="Straight Connector 94"/>
            <p:cNvCxnSpPr>
              <a:cxnSpLocks noChangeShapeType="1"/>
            </p:cNvCxnSpPr>
            <p:nvPr/>
          </p:nvCxnSpPr>
          <p:spPr bwMode="auto">
            <a:xfrm>
              <a:off x="990600" y="5011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6" name="Straight Connector 95"/>
            <p:cNvCxnSpPr>
              <a:cxnSpLocks noChangeShapeType="1"/>
            </p:cNvCxnSpPr>
            <p:nvPr/>
          </p:nvCxnSpPr>
          <p:spPr bwMode="auto">
            <a:xfrm>
              <a:off x="990600" y="5164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7" name="Straight Connector 96"/>
            <p:cNvCxnSpPr>
              <a:cxnSpLocks noChangeShapeType="1"/>
            </p:cNvCxnSpPr>
            <p:nvPr/>
          </p:nvCxnSpPr>
          <p:spPr bwMode="auto">
            <a:xfrm>
              <a:off x="990600" y="5316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98" name="Rounded Rectangle 97"/>
          <p:cNvSpPr/>
          <p:nvPr/>
        </p:nvSpPr>
        <p:spPr>
          <a:xfrm>
            <a:off x="3579728" y="1983419"/>
            <a:ext cx="1981200" cy="3581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latin typeface="Avenir Book"/>
              </a:rPr>
              <a:t>Transformation</a:t>
            </a:r>
            <a:endParaRPr lang="en-US" sz="1600" dirty="0">
              <a:latin typeface="Avenir Book"/>
            </a:endParaRPr>
          </a:p>
        </p:txBody>
      </p:sp>
      <p:sp>
        <p:nvSpPr>
          <p:cNvPr id="100" name="TextBox 99"/>
          <p:cNvSpPr txBox="1"/>
          <p:nvPr/>
        </p:nvSpPr>
        <p:spPr>
          <a:xfrm>
            <a:off x="1622049" y="2353919"/>
            <a:ext cx="360097" cy="369332"/>
          </a:xfrm>
          <a:prstGeom prst="rect">
            <a:avLst/>
          </a:prstGeom>
          <a:noFill/>
        </p:spPr>
        <p:txBody>
          <a:bodyPr wrap="none" rtlCol="0">
            <a:spAutoFit/>
          </a:bodyPr>
          <a:lstStyle/>
          <a:p>
            <a:r>
              <a:rPr lang="en-US" dirty="0" smtClean="0">
                <a:latin typeface="Avenir Book"/>
              </a:rPr>
              <a:t>.c</a:t>
            </a:r>
            <a:endParaRPr lang="en-US" dirty="0">
              <a:latin typeface="Avenir Book"/>
            </a:endParaRPr>
          </a:p>
        </p:txBody>
      </p:sp>
      <p:sp>
        <p:nvSpPr>
          <p:cNvPr id="101" name="TextBox 100"/>
          <p:cNvSpPr txBox="1"/>
          <p:nvPr/>
        </p:nvSpPr>
        <p:spPr>
          <a:xfrm>
            <a:off x="7159357" y="2374490"/>
            <a:ext cx="360097" cy="369332"/>
          </a:xfrm>
          <a:prstGeom prst="rect">
            <a:avLst/>
          </a:prstGeom>
          <a:noFill/>
        </p:spPr>
        <p:txBody>
          <a:bodyPr wrap="none" rtlCol="0">
            <a:spAutoFit/>
          </a:bodyPr>
          <a:lstStyle/>
          <a:p>
            <a:r>
              <a:rPr lang="en-US" dirty="0" smtClean="0">
                <a:latin typeface="Avenir Book"/>
              </a:rPr>
              <a:t>.c</a:t>
            </a:r>
            <a:endParaRPr lang="en-US" dirty="0">
              <a:latin typeface="Avenir Book"/>
            </a:endParaRPr>
          </a:p>
        </p:txBody>
      </p:sp>
      <p:sp>
        <p:nvSpPr>
          <p:cNvPr id="47" name="Slide Number Placeholder 46"/>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769563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bwMode="auto">
          <a:noFill/>
          <a:ln w="12700">
            <a:miter lim="800000"/>
            <a:headEnd/>
            <a:tailEnd/>
          </a:ln>
        </p:spPr>
        <p:txBody>
          <a:bodyPr vert="horz" wrap="square" lIns="38100" tIns="38100" rIns="38100" bIns="38100" numCol="1" anchor="ctr" anchorCtr="0" compatLnSpc="1">
            <a:prstTxWarp prst="textNoShape">
              <a:avLst/>
            </a:prstTxWarp>
            <a:noAutofit/>
          </a:bodyPr>
          <a:lstStyle/>
          <a:p>
            <a:r>
              <a:rPr lang="en-US" sz="2800" b="1" dirty="0" smtClean="0"/>
              <a:t>Loop Perforation of Motion Estimation in x264</a:t>
            </a:r>
            <a:endParaRPr lang="en-US" sz="2800" b="1" dirty="0"/>
          </a:p>
        </p:txBody>
      </p:sp>
      <p:pic>
        <p:nvPicPr>
          <p:cNvPr id="45058" name="Picture 2"/>
          <p:cNvPicPr>
            <a:picLocks noChangeAspect="1" noChangeArrowheads="1"/>
          </p:cNvPicPr>
          <p:nvPr/>
        </p:nvPicPr>
        <p:blipFill>
          <a:blip r:embed="rId3" cstate="print"/>
          <a:srcRect/>
          <a:stretch>
            <a:fillRect/>
          </a:stretch>
        </p:blipFill>
        <p:spPr bwMode="auto">
          <a:xfrm>
            <a:off x="228600" y="3048000"/>
            <a:ext cx="3771900" cy="2514600"/>
          </a:xfrm>
          <a:prstGeom prst="rect">
            <a:avLst/>
          </a:prstGeom>
          <a:noFill/>
          <a:ln w="9525" cap="flat">
            <a:noFill/>
            <a:miter lim="800000"/>
            <a:headEnd/>
            <a:tailEnd/>
          </a:ln>
        </p:spPr>
      </p:pic>
      <p:pic>
        <p:nvPicPr>
          <p:cNvPr id="45059" name="Picture 3"/>
          <p:cNvPicPr>
            <a:picLocks noChangeAspect="1" noChangeArrowheads="1"/>
          </p:cNvPicPr>
          <p:nvPr/>
        </p:nvPicPr>
        <p:blipFill>
          <a:blip r:embed="rId4" cstate="print"/>
          <a:srcRect/>
          <a:stretch>
            <a:fillRect/>
          </a:stretch>
        </p:blipFill>
        <p:spPr bwMode="auto">
          <a:xfrm>
            <a:off x="4914900" y="3048000"/>
            <a:ext cx="3771900" cy="2514600"/>
          </a:xfrm>
          <a:prstGeom prst="rect">
            <a:avLst/>
          </a:prstGeom>
          <a:noFill/>
          <a:ln w="9525" cap="flat">
            <a:noFill/>
            <a:miter lim="800000"/>
            <a:headEnd/>
            <a:tailEnd/>
          </a:ln>
        </p:spPr>
      </p:pic>
      <p:sp>
        <p:nvSpPr>
          <p:cNvPr id="45060" name="Rectangle 4"/>
          <p:cNvSpPr>
            <a:spLocks/>
          </p:cNvSpPr>
          <p:nvPr/>
        </p:nvSpPr>
        <p:spPr bwMode="auto">
          <a:xfrm>
            <a:off x="1143943" y="2350403"/>
            <a:ext cx="1804689" cy="323165"/>
          </a:xfrm>
          <a:prstGeom prst="rect">
            <a:avLst/>
          </a:prstGeom>
          <a:noFill/>
          <a:ln w="9525" cap="flat">
            <a:noFill/>
            <a:miter lim="800000"/>
            <a:headEnd type="none" w="med" len="med"/>
            <a:tailEnd type="none" w="med" len="med"/>
          </a:ln>
        </p:spPr>
        <p:txBody>
          <a:bodyPr wrap="square" lIns="38100" tIns="38100" rIns="38100" bIns="38100">
            <a:spAutoFit/>
          </a:bodyPr>
          <a:lstStyle/>
          <a:p>
            <a:r>
              <a:rPr lang="en-US" sz="1600" dirty="0" smtClean="0">
                <a:solidFill>
                  <a:schemeClr val="tx1"/>
                </a:solidFill>
                <a:latin typeface="Avenir Book"/>
                <a:ea typeface="Avenir Book"/>
                <a:cs typeface="Avenir Book"/>
                <a:sym typeface="Calibri" charset="0"/>
              </a:rPr>
              <a:t>Reference</a:t>
            </a:r>
            <a:r>
              <a:rPr lang="en-US" sz="1100" dirty="0">
                <a:latin typeface="Avenir Book"/>
                <a:ea typeface="Avenir Book"/>
                <a:cs typeface="Avenir Book"/>
                <a:sym typeface="Calibri" charset="0"/>
              </a:rPr>
              <a:t> </a:t>
            </a:r>
            <a:r>
              <a:rPr lang="en-US" sz="1600" dirty="0" smtClean="0">
                <a:solidFill>
                  <a:schemeClr val="tx1"/>
                </a:solidFill>
                <a:latin typeface="Avenir Book"/>
                <a:ea typeface="Avenir Book"/>
                <a:cs typeface="Avenir Book"/>
                <a:sym typeface="Calibri" charset="0"/>
              </a:rPr>
              <a:t>Frame</a:t>
            </a:r>
            <a:endParaRPr lang="en-US" sz="1600" dirty="0">
              <a:solidFill>
                <a:schemeClr val="tx1"/>
              </a:solidFill>
              <a:latin typeface="Avenir Book"/>
              <a:ea typeface="Avenir Book"/>
              <a:cs typeface="Avenir Book"/>
              <a:sym typeface="Calibri" charset="0"/>
            </a:endParaRPr>
          </a:p>
        </p:txBody>
      </p:sp>
      <p:sp>
        <p:nvSpPr>
          <p:cNvPr id="45061" name="Rectangle 5"/>
          <p:cNvSpPr>
            <a:spLocks/>
          </p:cNvSpPr>
          <p:nvPr/>
        </p:nvSpPr>
        <p:spPr bwMode="auto">
          <a:xfrm>
            <a:off x="6261099" y="2350403"/>
            <a:ext cx="1530577" cy="323165"/>
          </a:xfrm>
          <a:prstGeom prst="rect">
            <a:avLst/>
          </a:prstGeom>
          <a:noFill/>
          <a:ln w="9525" cap="flat">
            <a:noFill/>
            <a:miter lim="800000"/>
            <a:headEnd type="none" w="med" len="med"/>
            <a:tailEnd type="none" w="med" len="med"/>
          </a:ln>
        </p:spPr>
        <p:txBody>
          <a:bodyPr wrap="square" lIns="38100" tIns="38100" rIns="38100" bIns="38100">
            <a:spAutoFit/>
          </a:bodyPr>
          <a:lstStyle/>
          <a:p>
            <a:r>
              <a:rPr lang="en-US" sz="1600" dirty="0" smtClean="0">
                <a:solidFill>
                  <a:schemeClr val="tx1"/>
                </a:solidFill>
                <a:latin typeface="Avenir Book"/>
                <a:ea typeface="Avenir Book"/>
                <a:cs typeface="Avenir Book"/>
                <a:sym typeface="Calibri" charset="0"/>
              </a:rPr>
              <a:t>Current Frame</a:t>
            </a:r>
            <a:endParaRPr lang="en-US" sz="1600" dirty="0">
              <a:solidFill>
                <a:schemeClr val="tx1"/>
              </a:solidFill>
              <a:latin typeface="Avenir Book"/>
              <a:ea typeface="Avenir Book"/>
              <a:cs typeface="Avenir Book"/>
              <a:sym typeface="Calibri" charset="0"/>
            </a:endParaRPr>
          </a:p>
        </p:txBody>
      </p:sp>
      <p:sp>
        <p:nvSpPr>
          <p:cNvPr id="45062" name="Rectangle 6"/>
          <p:cNvSpPr>
            <a:spLocks/>
          </p:cNvSpPr>
          <p:nvPr/>
        </p:nvSpPr>
        <p:spPr bwMode="auto">
          <a:xfrm>
            <a:off x="6297613" y="4572000"/>
            <a:ext cx="458787" cy="381000"/>
          </a:xfrm>
          <a:prstGeom prst="rect">
            <a:avLst/>
          </a:prstGeom>
          <a:noFill/>
          <a:ln w="38100" cap="flat">
            <a:solidFill>
              <a:schemeClr val="tx1"/>
            </a:solidFill>
            <a:prstDash val="solid"/>
            <a:round/>
            <a:headEnd type="none" w="med" len="med"/>
            <a:tailEnd type="none" w="med" len="med"/>
          </a:ln>
          <a:effectLst>
            <a:outerShdw dist="23000" dir="5400000" algn="ctr" rotWithShape="0">
              <a:schemeClr val="bg2">
                <a:alpha val="34999"/>
              </a:schemeClr>
            </a:outerShdw>
          </a:effectLst>
        </p:spPr>
        <p:txBody>
          <a:bodyPr lIns="0" tIns="0" rIns="0" bIns="0"/>
          <a:lstStyle/>
          <a:p>
            <a:endParaRPr lang="en-US" dirty="0">
              <a:latin typeface="Avenir Book"/>
            </a:endParaRPr>
          </a:p>
        </p:txBody>
      </p:sp>
      <p:sp>
        <p:nvSpPr>
          <p:cNvPr id="45063" name="Rectangle 7"/>
          <p:cNvSpPr>
            <a:spLocks/>
          </p:cNvSpPr>
          <p:nvPr/>
        </p:nvSpPr>
        <p:spPr bwMode="auto">
          <a:xfrm>
            <a:off x="1600200" y="4572000"/>
            <a:ext cx="458788" cy="381000"/>
          </a:xfrm>
          <a:prstGeom prst="rect">
            <a:avLst/>
          </a:prstGeom>
          <a:noFill/>
          <a:ln w="38100" cap="flat">
            <a:solidFill>
              <a:schemeClr val="tx1"/>
            </a:solidFill>
            <a:prstDash val="solid"/>
            <a:round/>
            <a:headEnd type="none" w="med" len="med"/>
            <a:tailEnd type="none" w="med" len="med"/>
          </a:ln>
          <a:effectLst>
            <a:outerShdw dist="23000" dir="5400000" algn="ctr" rotWithShape="0">
              <a:schemeClr val="bg2">
                <a:alpha val="34999"/>
              </a:schemeClr>
            </a:outerShdw>
          </a:effectLst>
        </p:spPr>
        <p:txBody>
          <a:bodyPr lIns="0" tIns="0" rIns="0" bIns="0"/>
          <a:lstStyle/>
          <a:p>
            <a:endParaRPr lang="en-US" dirty="0">
              <a:latin typeface="Avenir Book"/>
            </a:endParaRPr>
          </a:p>
        </p:txBody>
      </p:sp>
      <p:sp>
        <p:nvSpPr>
          <p:cNvPr id="45064" name="Rectangle 8"/>
          <p:cNvSpPr>
            <a:spLocks/>
          </p:cNvSpPr>
          <p:nvPr/>
        </p:nvSpPr>
        <p:spPr bwMode="auto">
          <a:xfrm>
            <a:off x="2806700" y="3810000"/>
            <a:ext cx="458788" cy="381000"/>
          </a:xfrm>
          <a:prstGeom prst="rect">
            <a:avLst/>
          </a:prstGeom>
          <a:noFill/>
          <a:ln w="38100" cap="flat">
            <a:solidFill>
              <a:schemeClr val="tx1"/>
            </a:solidFill>
            <a:prstDash val="solid"/>
            <a:round/>
            <a:headEnd type="none" w="med" len="med"/>
            <a:tailEnd type="none" w="med" len="med"/>
          </a:ln>
          <a:effectLst>
            <a:outerShdw dist="23000" dir="5400000" algn="ctr" rotWithShape="0">
              <a:schemeClr val="bg2">
                <a:alpha val="34999"/>
              </a:schemeClr>
            </a:outerShdw>
          </a:effectLst>
        </p:spPr>
        <p:txBody>
          <a:bodyPr lIns="0" tIns="0" rIns="0" bIns="0"/>
          <a:lstStyle/>
          <a:p>
            <a:endParaRPr lang="en-US" dirty="0">
              <a:latin typeface="Avenir Book"/>
            </a:endParaRPr>
          </a:p>
        </p:txBody>
      </p:sp>
      <p:sp>
        <p:nvSpPr>
          <p:cNvPr id="45065" name="Rectangle 9"/>
          <p:cNvSpPr>
            <a:spLocks/>
          </p:cNvSpPr>
          <p:nvPr/>
        </p:nvSpPr>
        <p:spPr bwMode="auto">
          <a:xfrm>
            <a:off x="3252788" y="5143500"/>
            <a:ext cx="460375" cy="381000"/>
          </a:xfrm>
          <a:prstGeom prst="rect">
            <a:avLst/>
          </a:prstGeom>
          <a:noFill/>
          <a:ln w="38100" cap="flat">
            <a:solidFill>
              <a:schemeClr val="tx1"/>
            </a:solidFill>
            <a:prstDash val="solid"/>
            <a:round/>
            <a:headEnd type="none" w="med" len="med"/>
            <a:tailEnd type="none" w="med" len="med"/>
          </a:ln>
          <a:effectLst>
            <a:outerShdw dist="23000" dir="5400000" algn="ctr" rotWithShape="0">
              <a:schemeClr val="bg2">
                <a:alpha val="34999"/>
              </a:schemeClr>
            </a:outerShdw>
          </a:effectLst>
        </p:spPr>
        <p:txBody>
          <a:bodyPr lIns="0" tIns="0" rIns="0" bIns="0"/>
          <a:lstStyle/>
          <a:p>
            <a:endParaRPr lang="en-US" dirty="0">
              <a:latin typeface="Avenir Book"/>
            </a:endParaRPr>
          </a:p>
        </p:txBody>
      </p:sp>
      <p:cxnSp>
        <p:nvCxnSpPr>
          <p:cNvPr id="45066" name="AutoShape 10"/>
          <p:cNvCxnSpPr>
            <a:cxnSpLocks noChangeShapeType="1"/>
            <a:stCxn id="45067" idx="0"/>
            <a:endCxn id="45064" idx="3"/>
          </p:cNvCxnSpPr>
          <p:nvPr/>
        </p:nvCxnSpPr>
        <p:spPr bwMode="auto">
          <a:xfrm rot="5400000" flipH="1">
            <a:off x="4400551" y="2865438"/>
            <a:ext cx="762000" cy="3032125"/>
          </a:xfrm>
          <a:prstGeom prst="straightConnector1">
            <a:avLst/>
          </a:prstGeom>
          <a:noFill/>
          <a:ln w="28575" cap="flat">
            <a:solidFill>
              <a:schemeClr val="tx1"/>
            </a:solidFill>
            <a:prstDash val="solid"/>
            <a:round/>
            <a:headEnd type="none" w="med" len="med"/>
            <a:tailEnd type="arrow" w="sm" len="sm"/>
          </a:ln>
          <a:effectLst>
            <a:outerShdw dist="19999" dir="5400000" algn="ctr" rotWithShape="0">
              <a:schemeClr val="bg2">
                <a:alpha val="37999"/>
              </a:schemeClr>
            </a:outerShdw>
          </a:effectLst>
        </p:spPr>
      </p:cxnSp>
      <p:sp>
        <p:nvSpPr>
          <p:cNvPr id="45067" name="Line 11"/>
          <p:cNvSpPr>
            <a:spLocks noChangeShapeType="1"/>
          </p:cNvSpPr>
          <p:nvPr/>
        </p:nvSpPr>
        <p:spPr bwMode="auto">
          <a:xfrm flipH="1">
            <a:off x="2046288" y="4762500"/>
            <a:ext cx="4251325" cy="0"/>
          </a:xfrm>
          <a:prstGeom prst="line">
            <a:avLst/>
          </a:prstGeom>
          <a:noFill/>
          <a:ln w="28575" cap="flat">
            <a:solidFill>
              <a:schemeClr val="tx1"/>
            </a:solidFill>
            <a:prstDash val="solid"/>
            <a:round/>
            <a:headEnd type="none" w="med" len="med"/>
            <a:tailEnd type="arrow" w="sm" len="sm"/>
          </a:ln>
          <a:effectLst>
            <a:outerShdw dist="19999" dir="5400000" algn="ctr" rotWithShape="0">
              <a:schemeClr val="bg2">
                <a:alpha val="37999"/>
              </a:schemeClr>
            </a:outerShdw>
          </a:effectLst>
        </p:spPr>
        <p:txBody>
          <a:bodyPr lIns="0" tIns="0" rIns="0" bIns="0"/>
          <a:lstStyle/>
          <a:p>
            <a:endParaRPr lang="en-US" dirty="0">
              <a:latin typeface="Avenir Book"/>
            </a:endParaRPr>
          </a:p>
        </p:txBody>
      </p:sp>
      <p:sp>
        <p:nvSpPr>
          <p:cNvPr id="45068" name="Line 12"/>
          <p:cNvSpPr>
            <a:spLocks noChangeShapeType="1"/>
          </p:cNvSpPr>
          <p:nvPr/>
        </p:nvSpPr>
        <p:spPr bwMode="auto">
          <a:xfrm flipH="1">
            <a:off x="3700463" y="4762500"/>
            <a:ext cx="2597150" cy="571500"/>
          </a:xfrm>
          <a:prstGeom prst="line">
            <a:avLst/>
          </a:prstGeom>
          <a:noFill/>
          <a:ln w="28575" cap="flat">
            <a:solidFill>
              <a:schemeClr val="tx1"/>
            </a:solidFill>
            <a:prstDash val="solid"/>
            <a:round/>
            <a:headEnd type="none" w="med" len="med"/>
            <a:tailEnd type="arrow" w="sm" len="sm"/>
          </a:ln>
          <a:effectLst>
            <a:outerShdw dist="19999" dir="5400000" algn="ctr" rotWithShape="0">
              <a:schemeClr val="bg2">
                <a:alpha val="37999"/>
              </a:schemeClr>
            </a:outerShdw>
          </a:effectLst>
        </p:spPr>
        <p:txBody>
          <a:bodyPr lIns="0" tIns="0" rIns="0" bIns="0"/>
          <a:lstStyle/>
          <a:p>
            <a:endParaRPr lang="en-US" dirty="0">
              <a:latin typeface="Avenir Book"/>
            </a:endParaRPr>
          </a:p>
        </p:txBody>
      </p:sp>
      <p:sp>
        <p:nvSpPr>
          <p:cNvPr id="45069" name="Rectangle 13"/>
          <p:cNvSpPr>
            <a:spLocks/>
          </p:cNvSpPr>
          <p:nvPr/>
        </p:nvSpPr>
        <p:spPr bwMode="auto">
          <a:xfrm>
            <a:off x="4076700" y="2620963"/>
            <a:ext cx="670331" cy="1554272"/>
          </a:xfrm>
          <a:prstGeom prst="rect">
            <a:avLst/>
          </a:prstGeom>
          <a:noFill/>
          <a:ln w="9525" cap="flat">
            <a:noFill/>
            <a:miter lim="800000"/>
            <a:headEnd type="none" w="med" len="med"/>
            <a:tailEnd type="none" w="med" len="med"/>
          </a:ln>
        </p:spPr>
        <p:txBody>
          <a:bodyPr wrap="none" lIns="38100" tIns="38100" rIns="38100" bIns="38100">
            <a:spAutoFit/>
          </a:bodyPr>
          <a:lstStyle/>
          <a:p>
            <a:pPr algn="l"/>
            <a:r>
              <a:rPr lang="en-US" sz="9600" dirty="0">
                <a:solidFill>
                  <a:schemeClr val="tx1"/>
                </a:solidFill>
                <a:latin typeface="Avenir Book"/>
                <a:cs typeface="Times New Roman" charset="0"/>
                <a:sym typeface="Times New Roman" charset="0"/>
              </a:rPr>
              <a:t>?</a:t>
            </a:r>
          </a:p>
        </p:txBody>
      </p:sp>
      <p:sp>
        <p:nvSpPr>
          <p:cNvPr id="2" name="TextBox 1"/>
          <p:cNvSpPr txBox="1"/>
          <p:nvPr/>
        </p:nvSpPr>
        <p:spPr>
          <a:xfrm>
            <a:off x="3514240" y="6234979"/>
            <a:ext cx="2022220" cy="369332"/>
          </a:xfrm>
          <a:prstGeom prst="rect">
            <a:avLst/>
          </a:prstGeom>
          <a:noFill/>
        </p:spPr>
        <p:txBody>
          <a:bodyPr wrap="none" rtlCol="0">
            <a:spAutoFit/>
          </a:bodyPr>
          <a:lstStyle/>
          <a:p>
            <a:r>
              <a:rPr lang="en-US" dirty="0">
                <a:latin typeface="Avenir Book"/>
              </a:rPr>
              <a:t>(</a:t>
            </a:r>
            <a:r>
              <a:rPr lang="en-US" dirty="0" err="1">
                <a:latin typeface="Avenir Book"/>
              </a:rPr>
              <a:t>Misailovic</a:t>
            </a:r>
            <a:r>
              <a:rPr lang="en-US" dirty="0">
                <a:latin typeface="Avenir Book"/>
              </a:rPr>
              <a:t>, et al.)</a:t>
            </a:r>
          </a:p>
        </p:txBody>
      </p:sp>
      <p:sp>
        <p:nvSpPr>
          <p:cNvPr id="16" name="Slide Number Placeholder 15"/>
          <p:cNvSpPr>
            <a:spLocks noGrp="1"/>
          </p:cNvSpPr>
          <p:nvPr>
            <p:ph type="sldNum" sz="quarter" idx="12"/>
          </p:nvPr>
        </p:nvSpPr>
        <p:spPr/>
        <p:txBody>
          <a:bodyPr/>
          <a:lstStyle/>
          <a:p>
            <a:fld id="{0CFEC368-1D7A-4F81-ABF6-AE0E36BAF64C}" type="slidenum">
              <a:rPr lang="en-US" smtClean="0"/>
              <a:pPr/>
              <a:t>16</a:t>
            </a:fld>
            <a:endParaRPr lang="en-US"/>
          </a:p>
        </p:txBody>
      </p:sp>
    </p:spTree>
    <p:extLst>
      <p:ext uri="{BB962C8B-B14F-4D97-AF65-F5344CB8AC3E}">
        <p14:creationId xmlns:p14="http://schemas.microsoft.com/office/powerpoint/2010/main" val="400032263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mp:transition xmlns:mp="http://schemas.microsoft.com/office/mac/powerpoint/2008/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0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0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06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06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06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0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animBg="1"/>
      <p:bldP spid="45063" grpId="0" animBg="1"/>
      <p:bldP spid="45064" grpId="0" animBg="1"/>
      <p:bldP spid="45065" grpId="0" animBg="1"/>
      <p:bldP spid="45067" grpId="0" animBg="1"/>
      <p:bldP spid="45068" grpId="0" animBg="1"/>
      <p:bldP spid="4506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 Perforation</a:t>
            </a:r>
            <a:endParaRPr lang="en-US" dirty="0"/>
          </a:p>
        </p:txBody>
      </p:sp>
      <p:sp>
        <p:nvSpPr>
          <p:cNvPr id="3" name="Content Placeholder 2"/>
          <p:cNvSpPr>
            <a:spLocks noGrp="1"/>
          </p:cNvSpPr>
          <p:nvPr>
            <p:ph idx="1"/>
          </p:nvPr>
        </p:nvSpPr>
        <p:spPr>
          <a:xfrm>
            <a:off x="457200" y="1600200"/>
            <a:ext cx="8229600" cy="5181600"/>
          </a:xfrm>
        </p:spPr>
        <p:txBody>
          <a:bodyPr>
            <a:noAutofit/>
          </a:bodyPr>
          <a:lstStyle/>
          <a:p>
            <a:pPr marL="0" indent="0">
              <a:buNone/>
            </a:pP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motion_estimation</a:t>
            </a:r>
            <a:r>
              <a:rPr lang="en-US" sz="1600" dirty="0" smtClean="0">
                <a:latin typeface="Consolas" pitchFamily="49" charset="0"/>
                <a:cs typeface="Consolas" pitchFamily="49" charset="0"/>
              </a:rPr>
              <a:t>(</a:t>
            </a:r>
            <a:r>
              <a:rPr lang="en-US" sz="1600" dirty="0" err="1" smtClean="0">
                <a:latin typeface="Consolas" pitchFamily="49" charset="0"/>
                <a:cs typeface="Consolas" pitchFamily="49" charset="0"/>
              </a:rPr>
              <a:t>block_t</a:t>
            </a:r>
            <a:r>
              <a:rPr lang="en-US" sz="1600" dirty="0" smtClean="0">
                <a:latin typeface="Consolas" pitchFamily="49" charset="0"/>
                <a:cs typeface="Consolas" pitchFamily="49" charset="0"/>
              </a:rPr>
              <a:t>[] blocks, </a:t>
            </a: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n)  </a:t>
            </a:r>
          </a:p>
          <a:p>
            <a:pPr marL="0" indent="0">
              <a:buNone/>
            </a:pPr>
            <a:r>
              <a:rPr lang="en-US" sz="1600" dirty="0" smtClean="0">
                <a:latin typeface="Consolas" pitchFamily="49" charset="0"/>
                <a:cs typeface="Consolas" pitchFamily="49" charset="0"/>
              </a:rPr>
              <a:t>{</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 0,  best = INT_MAX, </a:t>
            </a:r>
            <a:r>
              <a:rPr lang="en-US" sz="1600" dirty="0" err="1" smtClean="0">
                <a:latin typeface="Consolas" pitchFamily="49" charset="0"/>
                <a:cs typeface="Consolas" pitchFamily="49" charset="0"/>
              </a:rPr>
              <a:t>num_iters</a:t>
            </a:r>
            <a:r>
              <a:rPr lang="en-US" sz="1600" dirty="0" smtClean="0">
                <a:latin typeface="Consolas" pitchFamily="49" charset="0"/>
                <a:cs typeface="Consolas" pitchFamily="49" charset="0"/>
              </a:rPr>
              <a:t> = 0,  i = 0;</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while (i &lt; n) {</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cur = </a:t>
            </a:r>
            <a:r>
              <a:rPr lang="en-US" sz="1600" dirty="0" err="1" smtClean="0">
                <a:latin typeface="Consolas" pitchFamily="49" charset="0"/>
                <a:cs typeface="Consolas" pitchFamily="49" charset="0"/>
              </a:rPr>
              <a:t>compute_distance</a:t>
            </a:r>
            <a:r>
              <a:rPr lang="en-US" sz="1600" dirty="0" smtClean="0">
                <a:latin typeface="Consolas" pitchFamily="49" charset="0"/>
                <a:cs typeface="Consolas" pitchFamily="49" charset="0"/>
              </a:rPr>
              <a:t>(blocks[i]);</a:t>
            </a:r>
          </a:p>
          <a:p>
            <a:pPr marL="0" indent="0">
              <a:buNone/>
            </a:pPr>
            <a:r>
              <a:rPr lang="en-US" sz="1600" dirty="0" smtClean="0">
                <a:latin typeface="Consolas" pitchFamily="49" charset="0"/>
                <a:cs typeface="Consolas" pitchFamily="49" charset="0"/>
              </a:rPr>
              <a:t>        if (cur &lt; best) {</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 i;</a:t>
            </a:r>
          </a:p>
          <a:p>
            <a:pPr marL="0" indent="0">
              <a:buNone/>
            </a:pPr>
            <a:r>
              <a:rPr lang="en-US" sz="1600" dirty="0" smtClean="0">
                <a:latin typeface="Consolas" pitchFamily="49" charset="0"/>
                <a:cs typeface="Consolas" pitchFamily="49" charset="0"/>
              </a:rPr>
              <a:t>            best = cur;</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p>
          <a:p>
            <a:pPr marL="0" indent="0">
              <a:buNone/>
            </a:pP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num_iters</a:t>
            </a:r>
            <a:r>
              <a:rPr lang="en-US" sz="1600" dirty="0" smtClean="0">
                <a:latin typeface="Consolas" pitchFamily="49" charset="0"/>
                <a:cs typeface="Consolas" pitchFamily="49" charset="0"/>
              </a:rPr>
              <a:t> = </a:t>
            </a:r>
            <a:r>
              <a:rPr lang="en-US" sz="1600" dirty="0" err="1" smtClean="0">
                <a:latin typeface="Consolas" pitchFamily="49" charset="0"/>
                <a:cs typeface="Consolas" pitchFamily="49" charset="0"/>
              </a:rPr>
              <a:t>num_iters</a:t>
            </a:r>
            <a:r>
              <a:rPr lang="en-US" sz="1600" dirty="0" smtClean="0">
                <a:latin typeface="Consolas" pitchFamily="49" charset="0"/>
                <a:cs typeface="Consolas" pitchFamily="49" charset="0"/>
              </a:rPr>
              <a:t> + 1;</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i = i + 1;</a:t>
            </a:r>
          </a:p>
          <a:p>
            <a:pPr marL="0" indent="0">
              <a:buNone/>
            </a:pPr>
            <a:r>
              <a:rPr lang="en-US" sz="1600" dirty="0" smtClean="0">
                <a:latin typeface="Consolas" pitchFamily="49" charset="0"/>
                <a:cs typeface="Consolas" pitchFamily="49" charset="0"/>
              </a:rPr>
              <a:t>    }</a:t>
            </a:r>
          </a:p>
          <a:p>
            <a:pPr marL="0" indent="0">
              <a:buNone/>
            </a:pPr>
            <a:r>
              <a:rPr lang="en-US" sz="1600" dirty="0" smtClean="0">
                <a:latin typeface="Consolas" pitchFamily="49" charset="0"/>
                <a:cs typeface="Consolas" pitchFamily="49" charset="0"/>
              </a:rPr>
              <a:t>    assert (0 &lt;=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&lt; n);</a:t>
            </a:r>
          </a:p>
          <a:p>
            <a:pPr marL="0" indent="0">
              <a:buNone/>
            </a:pPr>
            <a:r>
              <a:rPr lang="en-US" sz="1600" dirty="0" smtClean="0">
                <a:latin typeface="Consolas" pitchFamily="49" charset="0"/>
                <a:cs typeface="Consolas" pitchFamily="49" charset="0"/>
              </a:rPr>
              <a:t>    return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a:t>
            </a:r>
          </a:p>
          <a:p>
            <a:pPr marL="0" indent="0">
              <a:buNone/>
            </a:pPr>
            <a:r>
              <a:rPr lang="en-US" sz="1600" dirty="0" smtClean="0">
                <a:latin typeface="Consolas" pitchFamily="49" charset="0"/>
                <a:cs typeface="Consolas" pitchFamily="49" charset="0"/>
              </a:rPr>
              <a:t>}</a:t>
            </a:r>
          </a:p>
        </p:txBody>
      </p:sp>
      <p:sp>
        <p:nvSpPr>
          <p:cNvPr id="7" name="Right Arrow 6"/>
          <p:cNvSpPr/>
          <p:nvPr/>
        </p:nvSpPr>
        <p:spPr>
          <a:xfrm>
            <a:off x="4437" y="4539190"/>
            <a:ext cx="1138563" cy="318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venir Book"/>
            </a:endParaRPr>
          </a:p>
        </p:txBody>
      </p:sp>
      <p:sp>
        <p:nvSpPr>
          <p:cNvPr id="5" name="Slide Number Placeholder 4"/>
          <p:cNvSpPr>
            <a:spLocks noGrp="1"/>
          </p:cNvSpPr>
          <p:nvPr>
            <p:ph type="sldNum" sz="quarter" idx="12"/>
          </p:nvPr>
        </p:nvSpPr>
        <p:spPr/>
        <p:txBody>
          <a:bodyPr/>
          <a:lstStyle/>
          <a:p>
            <a:fld id="{0CFEC368-1D7A-4F81-ABF6-AE0E36BAF64C}" type="slidenum">
              <a:rPr lang="en-US" smtClean="0"/>
              <a:pPr/>
              <a:t>17</a:t>
            </a:fld>
            <a:endParaRPr lang="en-US"/>
          </a:p>
        </p:txBody>
      </p:sp>
    </p:spTree>
    <p:extLst>
      <p:ext uri="{BB962C8B-B14F-4D97-AF65-F5344CB8AC3E}">
        <p14:creationId xmlns:p14="http://schemas.microsoft.com/office/powerpoint/2010/main" val="3328326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 Perforation</a:t>
            </a:r>
            <a:endParaRPr lang="en-US" dirty="0"/>
          </a:p>
        </p:txBody>
      </p:sp>
      <p:sp>
        <p:nvSpPr>
          <p:cNvPr id="3" name="Content Placeholder 2"/>
          <p:cNvSpPr>
            <a:spLocks noGrp="1"/>
          </p:cNvSpPr>
          <p:nvPr>
            <p:ph idx="1"/>
          </p:nvPr>
        </p:nvSpPr>
        <p:spPr>
          <a:xfrm>
            <a:off x="457200" y="1600200"/>
            <a:ext cx="8229600" cy="5181600"/>
          </a:xfrm>
        </p:spPr>
        <p:txBody>
          <a:bodyPr>
            <a:noAutofit/>
          </a:bodyPr>
          <a:lstStyle/>
          <a:p>
            <a:pPr marL="0" indent="0">
              <a:buNone/>
            </a:pP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motion_estimation</a:t>
            </a:r>
            <a:r>
              <a:rPr lang="en-US" sz="1600" dirty="0" smtClean="0">
                <a:latin typeface="Consolas" pitchFamily="49" charset="0"/>
                <a:cs typeface="Consolas" pitchFamily="49" charset="0"/>
              </a:rPr>
              <a:t>(</a:t>
            </a:r>
            <a:r>
              <a:rPr lang="en-US" sz="1600" dirty="0" err="1" smtClean="0">
                <a:latin typeface="Consolas" pitchFamily="49" charset="0"/>
                <a:cs typeface="Consolas" pitchFamily="49" charset="0"/>
              </a:rPr>
              <a:t>block_t</a:t>
            </a:r>
            <a:r>
              <a:rPr lang="en-US" sz="1600" dirty="0" smtClean="0">
                <a:latin typeface="Consolas" pitchFamily="49" charset="0"/>
                <a:cs typeface="Consolas" pitchFamily="49" charset="0"/>
              </a:rPr>
              <a:t>[] blocks, </a:t>
            </a: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n)  </a:t>
            </a:r>
          </a:p>
          <a:p>
            <a:pPr marL="0" indent="0">
              <a:buNone/>
            </a:pPr>
            <a:r>
              <a:rPr lang="en-US" sz="1600" dirty="0" smtClean="0">
                <a:latin typeface="Consolas" pitchFamily="49" charset="0"/>
                <a:cs typeface="Consolas" pitchFamily="49" charset="0"/>
              </a:rPr>
              <a:t>{</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 0,  best = INT_MAX, </a:t>
            </a:r>
            <a:r>
              <a:rPr lang="en-US" sz="1600" dirty="0" err="1" smtClean="0">
                <a:latin typeface="Consolas" pitchFamily="49" charset="0"/>
                <a:cs typeface="Consolas" pitchFamily="49" charset="0"/>
              </a:rPr>
              <a:t>num_iters</a:t>
            </a:r>
            <a:r>
              <a:rPr lang="en-US" sz="1600" dirty="0" smtClean="0">
                <a:latin typeface="Consolas" pitchFamily="49" charset="0"/>
                <a:cs typeface="Consolas" pitchFamily="49" charset="0"/>
              </a:rPr>
              <a:t> = 0,  i = 0;</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while (i &lt; n) {</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cur = </a:t>
            </a:r>
            <a:r>
              <a:rPr lang="en-US" sz="1600" dirty="0" err="1" smtClean="0">
                <a:latin typeface="Consolas" pitchFamily="49" charset="0"/>
                <a:cs typeface="Consolas" pitchFamily="49" charset="0"/>
              </a:rPr>
              <a:t>compute_distance</a:t>
            </a:r>
            <a:r>
              <a:rPr lang="en-US" sz="1600" dirty="0" smtClean="0">
                <a:latin typeface="Consolas" pitchFamily="49" charset="0"/>
                <a:cs typeface="Consolas" pitchFamily="49" charset="0"/>
              </a:rPr>
              <a:t>(blocks[i]);</a:t>
            </a:r>
          </a:p>
          <a:p>
            <a:pPr marL="0" indent="0">
              <a:buNone/>
            </a:pPr>
            <a:r>
              <a:rPr lang="en-US" sz="1600" dirty="0" smtClean="0">
                <a:latin typeface="Consolas" pitchFamily="49" charset="0"/>
                <a:cs typeface="Consolas" pitchFamily="49" charset="0"/>
              </a:rPr>
              <a:t>        if (cur &lt; best) {</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 i;</a:t>
            </a:r>
          </a:p>
          <a:p>
            <a:pPr marL="0" indent="0">
              <a:buNone/>
            </a:pPr>
            <a:r>
              <a:rPr lang="en-US" sz="1600" dirty="0" smtClean="0">
                <a:latin typeface="Consolas" pitchFamily="49" charset="0"/>
                <a:cs typeface="Consolas" pitchFamily="49" charset="0"/>
              </a:rPr>
              <a:t>            best = cur;</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p>
          <a:p>
            <a:pPr marL="0" indent="0">
              <a:buNone/>
            </a:pP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num_iters</a:t>
            </a:r>
            <a:r>
              <a:rPr lang="en-US" sz="1600" dirty="0" smtClean="0">
                <a:latin typeface="Consolas" pitchFamily="49" charset="0"/>
                <a:cs typeface="Consolas" pitchFamily="49" charset="0"/>
              </a:rPr>
              <a:t> = </a:t>
            </a:r>
            <a:r>
              <a:rPr lang="en-US" sz="1600" dirty="0" err="1" smtClean="0">
                <a:latin typeface="Consolas" pitchFamily="49" charset="0"/>
                <a:cs typeface="Consolas" pitchFamily="49" charset="0"/>
              </a:rPr>
              <a:t>num_iters</a:t>
            </a:r>
            <a:r>
              <a:rPr lang="en-US" sz="1600" dirty="0" smtClean="0">
                <a:latin typeface="Consolas" pitchFamily="49" charset="0"/>
                <a:cs typeface="Consolas" pitchFamily="49" charset="0"/>
              </a:rPr>
              <a:t> + 1;</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i = i + </a:t>
            </a:r>
            <a:r>
              <a:rPr lang="en-US" sz="1600" b="1" dirty="0" smtClean="0">
                <a:latin typeface="Consolas" pitchFamily="49" charset="0"/>
                <a:cs typeface="Consolas" pitchFamily="49" charset="0"/>
              </a:rPr>
              <a:t>2</a:t>
            </a:r>
            <a:r>
              <a:rPr lang="en-US" sz="1600" dirty="0" smtClean="0">
                <a:latin typeface="Consolas" pitchFamily="49" charset="0"/>
                <a:cs typeface="Consolas" pitchFamily="49" charset="0"/>
              </a:rPr>
              <a:t>;</a:t>
            </a:r>
          </a:p>
          <a:p>
            <a:pPr marL="0" indent="0">
              <a:buNone/>
            </a:pPr>
            <a:r>
              <a:rPr lang="en-US" sz="1600" dirty="0" smtClean="0">
                <a:latin typeface="Consolas" pitchFamily="49" charset="0"/>
                <a:cs typeface="Consolas" pitchFamily="49" charset="0"/>
              </a:rPr>
              <a:t>    }</a:t>
            </a:r>
          </a:p>
          <a:p>
            <a:pPr marL="0" indent="0">
              <a:buNone/>
            </a:pPr>
            <a:r>
              <a:rPr lang="en-US" sz="1600" dirty="0" smtClean="0">
                <a:latin typeface="Consolas" pitchFamily="49" charset="0"/>
                <a:cs typeface="Consolas" pitchFamily="49" charset="0"/>
              </a:rPr>
              <a:t>    assert (0 &lt;=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&lt; n);</a:t>
            </a:r>
          </a:p>
          <a:p>
            <a:pPr marL="0" indent="0">
              <a:buNone/>
            </a:pPr>
            <a:r>
              <a:rPr lang="en-US" sz="1600" dirty="0" smtClean="0">
                <a:latin typeface="Consolas" pitchFamily="49" charset="0"/>
                <a:cs typeface="Consolas" pitchFamily="49" charset="0"/>
              </a:rPr>
              <a:t>    return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a:t>
            </a:r>
          </a:p>
          <a:p>
            <a:pPr marL="0" indent="0">
              <a:buNone/>
            </a:pPr>
            <a:r>
              <a:rPr lang="en-US" sz="1600" dirty="0" smtClean="0">
                <a:latin typeface="Consolas" pitchFamily="49" charset="0"/>
                <a:cs typeface="Consolas" pitchFamily="49" charset="0"/>
              </a:rPr>
              <a:t>}</a:t>
            </a:r>
          </a:p>
        </p:txBody>
      </p:sp>
      <p:sp>
        <p:nvSpPr>
          <p:cNvPr id="7" name="Right Arrow 6"/>
          <p:cNvSpPr/>
          <p:nvPr/>
        </p:nvSpPr>
        <p:spPr>
          <a:xfrm>
            <a:off x="4437" y="4539190"/>
            <a:ext cx="1138563" cy="318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venir Book"/>
            </a:endParaRPr>
          </a:p>
        </p:txBody>
      </p:sp>
      <p:sp>
        <p:nvSpPr>
          <p:cNvPr id="5" name="Slide Number Placeholder 4"/>
          <p:cNvSpPr>
            <a:spLocks noGrp="1"/>
          </p:cNvSpPr>
          <p:nvPr>
            <p:ph type="sldNum" sz="quarter" idx="12"/>
          </p:nvPr>
        </p:nvSpPr>
        <p:spPr/>
        <p:txBody>
          <a:bodyPr/>
          <a:lstStyle/>
          <a:p>
            <a:fld id="{0CFEC368-1D7A-4F81-ABF6-AE0E36BAF64C}" type="slidenum">
              <a:rPr lang="en-US" smtClean="0"/>
              <a:pPr/>
              <a:t>18</a:t>
            </a:fld>
            <a:endParaRPr lang="en-US"/>
          </a:p>
        </p:txBody>
      </p:sp>
    </p:spTree>
    <p:extLst>
      <p:ext uri="{BB962C8B-B14F-4D97-AF65-F5344CB8AC3E}">
        <p14:creationId xmlns:p14="http://schemas.microsoft.com/office/powerpoint/2010/main" val="36313146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 Perforation</a:t>
            </a:r>
            <a:endParaRPr lang="en-US" dirty="0"/>
          </a:p>
        </p:txBody>
      </p:sp>
      <p:sp>
        <p:nvSpPr>
          <p:cNvPr id="3" name="Content Placeholder 2"/>
          <p:cNvSpPr>
            <a:spLocks noGrp="1"/>
          </p:cNvSpPr>
          <p:nvPr>
            <p:ph idx="1"/>
          </p:nvPr>
        </p:nvSpPr>
        <p:spPr>
          <a:xfrm>
            <a:off x="457200" y="1600200"/>
            <a:ext cx="8229600" cy="5181600"/>
          </a:xfrm>
        </p:spPr>
        <p:txBody>
          <a:bodyPr>
            <a:noAutofit/>
          </a:bodyPr>
          <a:lstStyle/>
          <a:p>
            <a:pPr marL="0" indent="0">
              <a:buNone/>
            </a:pP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motion_estimation</a:t>
            </a:r>
            <a:r>
              <a:rPr lang="en-US" sz="1600" dirty="0" smtClean="0">
                <a:latin typeface="Consolas" pitchFamily="49" charset="0"/>
                <a:cs typeface="Consolas" pitchFamily="49" charset="0"/>
              </a:rPr>
              <a:t>(</a:t>
            </a:r>
            <a:r>
              <a:rPr lang="en-US" sz="1600" dirty="0" err="1" smtClean="0">
                <a:latin typeface="Consolas" pitchFamily="49" charset="0"/>
                <a:cs typeface="Consolas" pitchFamily="49" charset="0"/>
              </a:rPr>
              <a:t>block_t</a:t>
            </a:r>
            <a:r>
              <a:rPr lang="en-US" sz="1600" dirty="0" smtClean="0">
                <a:latin typeface="Consolas" pitchFamily="49" charset="0"/>
                <a:cs typeface="Consolas" pitchFamily="49" charset="0"/>
              </a:rPr>
              <a:t>[] blocks, </a:t>
            </a: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n)  </a:t>
            </a:r>
          </a:p>
          <a:p>
            <a:pPr marL="0" indent="0">
              <a:buNone/>
            </a:pPr>
            <a:r>
              <a:rPr lang="en-US" sz="1600" dirty="0" smtClean="0">
                <a:latin typeface="Consolas" pitchFamily="49" charset="0"/>
                <a:cs typeface="Consolas" pitchFamily="49" charset="0"/>
              </a:rPr>
              <a:t>{</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 0,  best = INT_MAX, </a:t>
            </a:r>
            <a:r>
              <a:rPr lang="en-US" sz="1600" dirty="0" err="1" smtClean="0">
                <a:latin typeface="Consolas" pitchFamily="49" charset="0"/>
                <a:cs typeface="Consolas" pitchFamily="49" charset="0"/>
              </a:rPr>
              <a:t>num_iters</a:t>
            </a:r>
            <a:r>
              <a:rPr lang="en-US" sz="1600" dirty="0" smtClean="0">
                <a:latin typeface="Consolas" pitchFamily="49" charset="0"/>
                <a:cs typeface="Consolas" pitchFamily="49" charset="0"/>
              </a:rPr>
              <a:t> = 0,  i = 0;</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while (i &lt; n) {</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int</a:t>
            </a:r>
            <a:r>
              <a:rPr lang="en-US" sz="1600" dirty="0" smtClean="0">
                <a:latin typeface="Consolas" pitchFamily="49" charset="0"/>
                <a:cs typeface="Consolas" pitchFamily="49" charset="0"/>
              </a:rPr>
              <a:t> cur = </a:t>
            </a:r>
            <a:r>
              <a:rPr lang="en-US" sz="1600" dirty="0" err="1" smtClean="0">
                <a:latin typeface="Consolas" pitchFamily="49" charset="0"/>
                <a:cs typeface="Consolas" pitchFamily="49" charset="0"/>
              </a:rPr>
              <a:t>compute_distance</a:t>
            </a:r>
            <a:r>
              <a:rPr lang="en-US" sz="1600" dirty="0" smtClean="0">
                <a:latin typeface="Consolas" pitchFamily="49" charset="0"/>
                <a:cs typeface="Consolas" pitchFamily="49" charset="0"/>
              </a:rPr>
              <a:t>(blocks[i]);</a:t>
            </a:r>
          </a:p>
          <a:p>
            <a:pPr marL="0" indent="0">
              <a:buNone/>
            </a:pPr>
            <a:r>
              <a:rPr lang="en-US" sz="1600" dirty="0" smtClean="0">
                <a:latin typeface="Consolas" pitchFamily="49" charset="0"/>
                <a:cs typeface="Consolas" pitchFamily="49" charset="0"/>
              </a:rPr>
              <a:t>        if (cur &lt; best) {</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 i;</a:t>
            </a:r>
          </a:p>
          <a:p>
            <a:pPr marL="0" indent="0">
              <a:buNone/>
            </a:pPr>
            <a:r>
              <a:rPr lang="en-US" sz="1600" dirty="0" smtClean="0">
                <a:latin typeface="Consolas" pitchFamily="49" charset="0"/>
                <a:cs typeface="Consolas" pitchFamily="49" charset="0"/>
              </a:rPr>
              <a:t>            best = cur;</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p>
          <a:p>
            <a:pPr marL="0" indent="0">
              <a:buNone/>
            </a:pP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num_iters</a:t>
            </a:r>
            <a:r>
              <a:rPr lang="en-US" sz="1600" dirty="0" smtClean="0">
                <a:latin typeface="Consolas" pitchFamily="49" charset="0"/>
                <a:cs typeface="Consolas" pitchFamily="49" charset="0"/>
              </a:rPr>
              <a:t> = </a:t>
            </a:r>
            <a:r>
              <a:rPr lang="en-US" sz="1600" dirty="0" err="1" smtClean="0">
                <a:latin typeface="Consolas" pitchFamily="49" charset="0"/>
                <a:cs typeface="Consolas" pitchFamily="49" charset="0"/>
              </a:rPr>
              <a:t>num_iters</a:t>
            </a:r>
            <a:r>
              <a:rPr lang="en-US" sz="1600" dirty="0" smtClean="0">
                <a:latin typeface="Consolas" pitchFamily="49" charset="0"/>
                <a:cs typeface="Consolas" pitchFamily="49" charset="0"/>
              </a:rPr>
              <a:t> + 1;</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i = i + </a:t>
            </a:r>
            <a:r>
              <a:rPr lang="en-US" sz="1600" b="1" dirty="0">
                <a:latin typeface="Consolas" pitchFamily="49" charset="0"/>
                <a:cs typeface="Consolas" pitchFamily="49" charset="0"/>
              </a:rPr>
              <a:t>4</a:t>
            </a:r>
            <a:r>
              <a:rPr lang="en-US" sz="1600" dirty="0" smtClean="0">
                <a:latin typeface="Consolas" pitchFamily="49" charset="0"/>
                <a:cs typeface="Consolas" pitchFamily="49" charset="0"/>
              </a:rPr>
              <a:t>;</a:t>
            </a:r>
          </a:p>
          <a:p>
            <a:pPr marL="0" indent="0">
              <a:buNone/>
            </a:pPr>
            <a:r>
              <a:rPr lang="en-US" sz="1600" dirty="0" smtClean="0">
                <a:latin typeface="Consolas" pitchFamily="49" charset="0"/>
                <a:cs typeface="Consolas" pitchFamily="49" charset="0"/>
              </a:rPr>
              <a:t>    }</a:t>
            </a:r>
          </a:p>
          <a:p>
            <a:pPr marL="0" indent="0">
              <a:buNone/>
            </a:pPr>
            <a:r>
              <a:rPr lang="en-US" sz="1600" dirty="0" smtClean="0">
                <a:latin typeface="Consolas" pitchFamily="49" charset="0"/>
                <a:cs typeface="Consolas" pitchFamily="49" charset="0"/>
              </a:rPr>
              <a:t>    assert (0 &lt;=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&lt; n);</a:t>
            </a:r>
          </a:p>
          <a:p>
            <a:pPr marL="0" indent="0">
              <a:buNone/>
            </a:pPr>
            <a:r>
              <a:rPr lang="en-US" sz="1600" dirty="0" smtClean="0">
                <a:latin typeface="Consolas" pitchFamily="49" charset="0"/>
                <a:cs typeface="Consolas" pitchFamily="49" charset="0"/>
              </a:rPr>
              <a:t>    return </a:t>
            </a:r>
            <a:r>
              <a:rPr lang="en-US" sz="1600" dirty="0" err="1" smtClean="0">
                <a:latin typeface="Consolas" pitchFamily="49" charset="0"/>
                <a:cs typeface="Consolas" pitchFamily="49" charset="0"/>
              </a:rPr>
              <a:t>idx</a:t>
            </a:r>
            <a:r>
              <a:rPr lang="en-US" sz="1600" dirty="0" smtClean="0">
                <a:latin typeface="Consolas" pitchFamily="49" charset="0"/>
                <a:cs typeface="Consolas" pitchFamily="49" charset="0"/>
              </a:rPr>
              <a:t>; </a:t>
            </a:r>
          </a:p>
          <a:p>
            <a:pPr marL="0" indent="0">
              <a:buNone/>
            </a:pPr>
            <a:r>
              <a:rPr lang="en-US" sz="1600" dirty="0" smtClean="0">
                <a:latin typeface="Consolas" pitchFamily="49" charset="0"/>
                <a:cs typeface="Consolas" pitchFamily="49" charset="0"/>
              </a:rPr>
              <a:t>}</a:t>
            </a:r>
          </a:p>
        </p:txBody>
      </p:sp>
      <p:sp>
        <p:nvSpPr>
          <p:cNvPr id="7" name="Right Arrow 6"/>
          <p:cNvSpPr/>
          <p:nvPr/>
        </p:nvSpPr>
        <p:spPr>
          <a:xfrm>
            <a:off x="4437" y="4539190"/>
            <a:ext cx="1138563" cy="318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venir Book"/>
            </a:endParaRPr>
          </a:p>
        </p:txBody>
      </p:sp>
      <p:sp>
        <p:nvSpPr>
          <p:cNvPr id="5" name="Slide Number Placeholder 4"/>
          <p:cNvSpPr>
            <a:spLocks noGrp="1"/>
          </p:cNvSpPr>
          <p:nvPr>
            <p:ph type="sldNum" sz="quarter" idx="12"/>
          </p:nvPr>
        </p:nvSpPr>
        <p:spPr/>
        <p:txBody>
          <a:bodyPr/>
          <a:lstStyle/>
          <a:p>
            <a:fld id="{0CFEC368-1D7A-4F81-ABF6-AE0E36BAF64C}" type="slidenum">
              <a:rPr lang="en-US" smtClean="0"/>
              <a:pPr/>
              <a:t>19</a:t>
            </a:fld>
            <a:endParaRPr lang="en-US"/>
          </a:p>
        </p:txBody>
      </p:sp>
    </p:spTree>
    <p:extLst>
      <p:ext uri="{BB962C8B-B14F-4D97-AF65-F5344CB8AC3E}">
        <p14:creationId xmlns:p14="http://schemas.microsoft.com/office/powerpoint/2010/main" val="22473185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876800"/>
          </a:xfrm>
        </p:spPr>
        <p:txBody>
          <a:bodyPr anchor="ctr">
            <a:normAutofit/>
          </a:bodyPr>
          <a:lstStyle/>
          <a:p>
            <a:pPr marL="0" indent="0">
              <a:buNone/>
            </a:pPr>
            <a:r>
              <a:rPr lang="en-US" sz="3200" b="1" dirty="0" smtClean="0"/>
              <a:t>Why should we care about task adaptation in embedded systems?</a:t>
            </a:r>
            <a:endParaRPr lang="en-US" sz="3200" b="1"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3052332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of Service Profiling</a:t>
            </a:r>
            <a:endParaRPr lang="en-US" dirty="0"/>
          </a:p>
        </p:txBody>
      </p:sp>
      <p:sp>
        <p:nvSpPr>
          <p:cNvPr id="3" name="Content Placeholder 2"/>
          <p:cNvSpPr>
            <a:spLocks noGrp="1"/>
          </p:cNvSpPr>
          <p:nvPr>
            <p:ph idx="1"/>
          </p:nvPr>
        </p:nvSpPr>
        <p:spPr>
          <a:xfrm>
            <a:off x="353963" y="1701855"/>
            <a:ext cx="8554063" cy="4610455"/>
          </a:xfrm>
        </p:spPr>
        <p:txBody>
          <a:bodyPr>
            <a:normAutofit/>
          </a:bodyPr>
          <a:lstStyle/>
          <a:p>
            <a:r>
              <a:rPr lang="en-US" dirty="0" smtClean="0"/>
              <a:t>Automatically explore alternate versions</a:t>
            </a:r>
          </a:p>
          <a:p>
            <a:endParaRPr lang="en-US" dirty="0" smtClean="0"/>
          </a:p>
          <a:p>
            <a:endParaRPr lang="en-US" dirty="0" smtClean="0"/>
          </a:p>
          <a:p>
            <a:endParaRPr lang="en-US" dirty="0" smtClean="0"/>
          </a:p>
          <a:p>
            <a:endParaRPr lang="en-US" dirty="0" smtClean="0"/>
          </a:p>
          <a:p>
            <a:endParaRPr lang="en-US" dirty="0" smtClean="0"/>
          </a:p>
        </p:txBody>
      </p:sp>
      <p:sp>
        <p:nvSpPr>
          <p:cNvPr id="49" name="Rounded Rectangle 48"/>
          <p:cNvSpPr/>
          <p:nvPr/>
        </p:nvSpPr>
        <p:spPr bwMode="auto">
          <a:xfrm>
            <a:off x="6716653" y="2354655"/>
            <a:ext cx="1371600" cy="609600"/>
          </a:xfrm>
          <a:prstGeom prst="roundRect">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venir Book"/>
                <a:ea typeface="ヒラギノ角ゴ ProN W3" charset="0"/>
                <a:cs typeface="ヒラギノ角ゴ ProN W3" charset="0"/>
                <a:sym typeface="Gill Sans" charset="0"/>
              </a:rPr>
              <a:t>QoS model</a:t>
            </a:r>
          </a:p>
        </p:txBody>
      </p:sp>
      <p:sp>
        <p:nvSpPr>
          <p:cNvPr id="50" name="Rounded Rectangle 49"/>
          <p:cNvSpPr/>
          <p:nvPr/>
        </p:nvSpPr>
        <p:spPr bwMode="auto">
          <a:xfrm>
            <a:off x="741738" y="3061332"/>
            <a:ext cx="1371600" cy="609600"/>
          </a:xfrm>
          <a:prstGeom prst="round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latin typeface="Avenir Book"/>
              </a:rPr>
              <a:t>Program</a:t>
            </a:r>
            <a:endParaRPr kumimoji="0" lang="en-US" sz="1600" b="0" i="0" u="none" strike="noStrike" cap="none" normalizeH="0" baseline="0" dirty="0" smtClean="0">
              <a:ln>
                <a:noFill/>
              </a:ln>
              <a:solidFill>
                <a:srgbClr val="000000"/>
              </a:solidFill>
              <a:effectLst/>
              <a:latin typeface="Avenir Book"/>
              <a:ea typeface="ヒラギノ角ゴ ProN W3" charset="0"/>
              <a:cs typeface="ヒラギノ角ゴ ProN W3" charset="0"/>
              <a:sym typeface="Gill Sans" charset="0"/>
            </a:endParaRPr>
          </a:p>
        </p:txBody>
      </p:sp>
      <p:sp>
        <p:nvSpPr>
          <p:cNvPr id="51" name="Rounded Rectangle 50"/>
          <p:cNvSpPr/>
          <p:nvPr/>
        </p:nvSpPr>
        <p:spPr bwMode="auto">
          <a:xfrm>
            <a:off x="729212" y="3975510"/>
            <a:ext cx="1371600" cy="609600"/>
          </a:xfrm>
          <a:prstGeom prst="round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latin typeface="Avenir Book"/>
              </a:rPr>
              <a:t>Input(s)</a:t>
            </a:r>
            <a:endParaRPr kumimoji="0" lang="en-US" sz="1600" b="0" i="0" u="none" strike="noStrike" cap="none" normalizeH="0" baseline="0" dirty="0" smtClean="0">
              <a:ln>
                <a:noFill/>
              </a:ln>
              <a:solidFill>
                <a:srgbClr val="000000"/>
              </a:solidFill>
              <a:effectLst/>
              <a:latin typeface="Avenir Book"/>
              <a:ea typeface="ヒラギノ角ゴ ProN W3" charset="0"/>
              <a:cs typeface="ヒラギノ角ゴ ProN W3" charset="0"/>
              <a:sym typeface="Gill Sans" charset="0"/>
            </a:endParaRPr>
          </a:p>
        </p:txBody>
      </p:sp>
      <p:sp>
        <p:nvSpPr>
          <p:cNvPr id="52" name="Rounded Rectangle 51"/>
          <p:cNvSpPr/>
          <p:nvPr/>
        </p:nvSpPr>
        <p:spPr bwMode="auto">
          <a:xfrm>
            <a:off x="2646738" y="3350442"/>
            <a:ext cx="1558290" cy="914400"/>
          </a:xfrm>
          <a:prstGeom prst="round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latin typeface="Avenir Book"/>
              </a:rPr>
              <a:t>Time Profiler</a:t>
            </a:r>
            <a:endParaRPr kumimoji="0" lang="en-US" sz="1600" b="0" i="0" u="none" strike="noStrike" cap="none" normalizeH="0" baseline="0" dirty="0" smtClean="0">
              <a:ln>
                <a:noFill/>
              </a:ln>
              <a:solidFill>
                <a:srgbClr val="000000"/>
              </a:solidFill>
              <a:effectLst/>
              <a:latin typeface="Avenir Book"/>
              <a:ea typeface="ヒラギノ角ゴ ProN W3" charset="0"/>
              <a:cs typeface="ヒラギノ角ゴ ProN W3" charset="0"/>
              <a:sym typeface="Gill Sans" charset="0"/>
            </a:endParaRPr>
          </a:p>
        </p:txBody>
      </p:sp>
      <p:cxnSp>
        <p:nvCxnSpPr>
          <p:cNvPr id="53" name="Elbow Connector 52"/>
          <p:cNvCxnSpPr/>
          <p:nvPr/>
        </p:nvCxnSpPr>
        <p:spPr bwMode="auto">
          <a:xfrm>
            <a:off x="2104373" y="3356975"/>
            <a:ext cx="543796" cy="340523"/>
          </a:xfrm>
          <a:prstGeom prst="bentConnector3">
            <a:avLst>
              <a:gd name="adj1" fmla="val 50000"/>
            </a:avLst>
          </a:prstGeom>
          <a:solidFill>
            <a:schemeClr val="accent1"/>
          </a:solidFill>
          <a:ln w="25400" cap="flat" cmpd="sng" algn="ctr">
            <a:solidFill>
              <a:srgbClr val="000000"/>
            </a:solidFill>
            <a:prstDash val="solid"/>
            <a:round/>
            <a:headEnd type="none" w="med" len="med"/>
            <a:tailEnd type="arrow"/>
          </a:ln>
          <a:effectLst/>
        </p:spPr>
      </p:cxnSp>
      <p:sp>
        <p:nvSpPr>
          <p:cNvPr id="55" name="Rounded Rectangle 54"/>
          <p:cNvSpPr/>
          <p:nvPr/>
        </p:nvSpPr>
        <p:spPr bwMode="auto">
          <a:xfrm>
            <a:off x="4464416" y="3343774"/>
            <a:ext cx="1788900" cy="926811"/>
          </a:xfrm>
          <a:prstGeom prst="roundRect">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venir Book"/>
                <a:ea typeface="ヒラギノ角ゴ ProN W3" charset="0"/>
                <a:cs typeface="ヒラギノ角ゴ ProN W3" charset="0"/>
                <a:sym typeface="Gill Sans" charset="0"/>
              </a:rPr>
              <a:t>Subcomputation </a:t>
            </a:r>
            <a:r>
              <a:rPr kumimoji="0" lang="en-US" sz="1600" b="0" i="0" u="none" strike="noStrike" cap="none" normalizeH="0" dirty="0" smtClean="0">
                <a:ln>
                  <a:noFill/>
                </a:ln>
                <a:solidFill>
                  <a:srgbClr val="000000"/>
                </a:solidFill>
                <a:effectLst/>
                <a:latin typeface="Avenir Book"/>
                <a:ea typeface="ヒラギノ角ゴ ProN W3" charset="0"/>
                <a:cs typeface="ヒラギノ角ゴ ProN W3" charset="0"/>
                <a:sym typeface="Gill Sans" charset="0"/>
              </a:rPr>
              <a:t>Transformation</a:t>
            </a:r>
            <a:endParaRPr kumimoji="0" lang="en-US" sz="1600" b="0" i="0" u="none" strike="noStrike" cap="none" normalizeH="0" baseline="0" dirty="0" smtClean="0">
              <a:ln>
                <a:noFill/>
              </a:ln>
              <a:solidFill>
                <a:srgbClr val="000000"/>
              </a:solidFill>
              <a:effectLst/>
              <a:latin typeface="Avenir Book"/>
              <a:ea typeface="ヒラギノ角ゴ ProN W3" charset="0"/>
              <a:cs typeface="ヒラギノ角ゴ ProN W3" charset="0"/>
              <a:sym typeface="Gill Sans" charset="0"/>
            </a:endParaRPr>
          </a:p>
        </p:txBody>
      </p:sp>
      <p:cxnSp>
        <p:nvCxnSpPr>
          <p:cNvPr id="56" name="Straight Arrow Connector 55"/>
          <p:cNvCxnSpPr>
            <a:stCxn id="52" idx="3"/>
            <a:endCxn id="55" idx="1"/>
          </p:cNvCxnSpPr>
          <p:nvPr/>
        </p:nvCxnSpPr>
        <p:spPr bwMode="auto">
          <a:xfrm flipV="1">
            <a:off x="4205028" y="3807180"/>
            <a:ext cx="259388" cy="462"/>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
        <p:nvSpPr>
          <p:cNvPr id="62" name="TextBox 61"/>
          <p:cNvSpPr txBox="1"/>
          <p:nvPr/>
        </p:nvSpPr>
        <p:spPr>
          <a:xfrm>
            <a:off x="3872967" y="3002762"/>
            <a:ext cx="3096071" cy="338554"/>
          </a:xfrm>
          <a:prstGeom prst="rect">
            <a:avLst/>
          </a:prstGeom>
          <a:noFill/>
        </p:spPr>
        <p:txBody>
          <a:bodyPr wrap="square" rtlCol="0">
            <a:spAutoFit/>
          </a:bodyPr>
          <a:lstStyle/>
          <a:p>
            <a:r>
              <a:rPr lang="en-US" sz="1600" b="1" dirty="0" smtClean="0">
                <a:solidFill>
                  <a:schemeClr val="accent1"/>
                </a:solidFill>
                <a:latin typeface="Avenir Book"/>
              </a:rPr>
              <a:t>Quality of Service profiler</a:t>
            </a:r>
            <a:endParaRPr lang="en-US" sz="2000" b="1" dirty="0">
              <a:solidFill>
                <a:schemeClr val="accent1"/>
              </a:solidFill>
              <a:latin typeface="Avenir Book"/>
            </a:endParaRPr>
          </a:p>
        </p:txBody>
      </p:sp>
      <p:cxnSp>
        <p:nvCxnSpPr>
          <p:cNvPr id="63" name="Elbow Connector 62"/>
          <p:cNvCxnSpPr>
            <a:stCxn id="49" idx="2"/>
            <a:endCxn id="73" idx="0"/>
          </p:cNvCxnSpPr>
          <p:nvPr/>
        </p:nvCxnSpPr>
        <p:spPr bwMode="auto">
          <a:xfrm rot="5400000">
            <a:off x="7208423" y="3154661"/>
            <a:ext cx="384437" cy="3625"/>
          </a:xfrm>
          <a:prstGeom prst="bentConnector3">
            <a:avLst>
              <a:gd name="adj1" fmla="val 50000"/>
            </a:avLst>
          </a:prstGeom>
          <a:solidFill>
            <a:schemeClr val="accent1"/>
          </a:solidFill>
          <a:ln w="25400" cap="flat" cmpd="sng" algn="ctr">
            <a:solidFill>
              <a:srgbClr val="000000"/>
            </a:solidFill>
            <a:prstDash val="solid"/>
            <a:round/>
            <a:headEnd type="none" w="med" len="med"/>
            <a:tailEnd type="arrow"/>
          </a:ln>
          <a:effectLst/>
        </p:spPr>
      </p:cxnSp>
      <p:sp>
        <p:nvSpPr>
          <p:cNvPr id="67" name="TextBox 66"/>
          <p:cNvSpPr txBox="1"/>
          <p:nvPr/>
        </p:nvSpPr>
        <p:spPr>
          <a:xfrm>
            <a:off x="2715933" y="4463552"/>
            <a:ext cx="1430594" cy="338554"/>
          </a:xfrm>
          <a:prstGeom prst="rect">
            <a:avLst/>
          </a:prstGeom>
          <a:noFill/>
          <a:ln>
            <a:noFill/>
          </a:ln>
        </p:spPr>
        <p:txBody>
          <a:bodyPr wrap="square" rtlCol="0">
            <a:spAutoFit/>
          </a:bodyPr>
          <a:lstStyle/>
          <a:p>
            <a:r>
              <a:rPr lang="en-US" sz="1600" b="1" dirty="0" smtClean="0">
                <a:solidFill>
                  <a:schemeClr val="accent1"/>
                </a:solidFill>
                <a:latin typeface="Avenir Book"/>
              </a:rPr>
              <a:t>timing info</a:t>
            </a:r>
            <a:endParaRPr lang="en-US" sz="2000" b="1" dirty="0">
              <a:solidFill>
                <a:schemeClr val="accent1"/>
              </a:solidFill>
              <a:latin typeface="Avenir Book"/>
            </a:endParaRPr>
          </a:p>
        </p:txBody>
      </p:sp>
      <p:sp>
        <p:nvSpPr>
          <p:cNvPr id="68" name="TextBox 67"/>
          <p:cNvSpPr txBox="1"/>
          <p:nvPr/>
        </p:nvSpPr>
        <p:spPr>
          <a:xfrm>
            <a:off x="5921359" y="4480347"/>
            <a:ext cx="2949705" cy="338554"/>
          </a:xfrm>
          <a:prstGeom prst="rect">
            <a:avLst/>
          </a:prstGeom>
          <a:noFill/>
          <a:ln>
            <a:noFill/>
          </a:ln>
        </p:spPr>
        <p:txBody>
          <a:bodyPr wrap="square" rtlCol="0">
            <a:spAutoFit/>
          </a:bodyPr>
          <a:lstStyle/>
          <a:p>
            <a:r>
              <a:rPr lang="en-US" sz="1600" b="1" dirty="0" smtClean="0">
                <a:solidFill>
                  <a:schemeClr val="accent1"/>
                </a:solidFill>
                <a:latin typeface="Avenir Book"/>
              </a:rPr>
              <a:t>performance </a:t>
            </a:r>
            <a:r>
              <a:rPr lang="en-US" sz="1600" b="1" dirty="0" err="1" smtClean="0">
                <a:solidFill>
                  <a:schemeClr val="accent1"/>
                </a:solidFill>
                <a:latin typeface="Avenir Book"/>
              </a:rPr>
              <a:t>vs</a:t>
            </a:r>
            <a:r>
              <a:rPr lang="en-US" sz="1600" b="1" dirty="0" smtClean="0">
                <a:solidFill>
                  <a:schemeClr val="accent1"/>
                </a:solidFill>
                <a:latin typeface="Avenir Book"/>
              </a:rPr>
              <a:t> QoS info</a:t>
            </a:r>
            <a:endParaRPr lang="en-US" sz="2000" b="1" dirty="0">
              <a:solidFill>
                <a:schemeClr val="accent1"/>
              </a:solidFill>
              <a:latin typeface="Avenir Book"/>
            </a:endParaRPr>
          </a:p>
        </p:txBody>
      </p:sp>
      <p:sp>
        <p:nvSpPr>
          <p:cNvPr id="73" name="Rounded Rectangle 72"/>
          <p:cNvSpPr/>
          <p:nvPr/>
        </p:nvSpPr>
        <p:spPr bwMode="auto">
          <a:xfrm>
            <a:off x="6534112" y="3348692"/>
            <a:ext cx="1729431" cy="926811"/>
          </a:xfrm>
          <a:prstGeom prst="roundRect">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latin typeface="Avenir Book"/>
              </a:rPr>
              <a:t>Transformation</a:t>
            </a:r>
            <a:br>
              <a:rPr lang="en-US" sz="1600" dirty="0" smtClean="0">
                <a:latin typeface="Avenir Book"/>
              </a:rPr>
            </a:br>
            <a:r>
              <a:rPr lang="en-US" sz="1600" dirty="0" smtClean="0">
                <a:latin typeface="Avenir Book"/>
              </a:rPr>
              <a:t>Evaluation</a:t>
            </a:r>
            <a:endParaRPr kumimoji="0" lang="en-US" sz="1600" b="0" i="0" u="none" strike="noStrike" cap="none" normalizeH="0" baseline="0" dirty="0" smtClean="0">
              <a:ln>
                <a:noFill/>
              </a:ln>
              <a:solidFill>
                <a:srgbClr val="000000"/>
              </a:solidFill>
              <a:effectLst/>
              <a:latin typeface="Avenir Book"/>
              <a:ea typeface="ヒラギノ角ゴ ProN W3" charset="0"/>
              <a:cs typeface="ヒラギノ角ゴ ProN W3" charset="0"/>
              <a:sym typeface="Gill Sans" charset="0"/>
            </a:endParaRPr>
          </a:p>
        </p:txBody>
      </p:sp>
      <p:cxnSp>
        <p:nvCxnSpPr>
          <p:cNvPr id="74" name="Straight Arrow Connector 73"/>
          <p:cNvCxnSpPr>
            <a:endCxn id="73" idx="1"/>
          </p:cNvCxnSpPr>
          <p:nvPr/>
        </p:nvCxnSpPr>
        <p:spPr bwMode="auto">
          <a:xfrm flipV="1">
            <a:off x="6274724" y="3812098"/>
            <a:ext cx="259388" cy="462"/>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
        <p:nvSpPr>
          <p:cNvPr id="23" name="Rectangle 22"/>
          <p:cNvSpPr/>
          <p:nvPr/>
        </p:nvSpPr>
        <p:spPr bwMode="auto">
          <a:xfrm>
            <a:off x="2630466" y="3031299"/>
            <a:ext cx="5899759" cy="1340285"/>
          </a:xfrm>
          <a:prstGeom prst="rect">
            <a:avLst/>
          </a:prstGeom>
          <a:noFill/>
          <a:ln w="25400" cap="rnd" cmpd="sng" algn="ctr">
            <a:solidFill>
              <a:schemeClr val="accent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smtClean="0">
              <a:ln>
                <a:noFill/>
              </a:ln>
              <a:solidFill>
                <a:srgbClr val="000000"/>
              </a:solidFill>
              <a:effectLst/>
              <a:latin typeface="Avenir Book"/>
              <a:ea typeface="ヒラギノ角ゴ ProN W3" charset="0"/>
              <a:cs typeface="ヒラギノ角ゴ ProN W3" charset="0"/>
              <a:sym typeface="Gill Sans" charset="0"/>
            </a:endParaRPr>
          </a:p>
        </p:txBody>
      </p:sp>
      <p:cxnSp>
        <p:nvCxnSpPr>
          <p:cNvPr id="30" name="Elbow Connector 29"/>
          <p:cNvCxnSpPr>
            <a:stCxn id="51" idx="3"/>
          </p:cNvCxnSpPr>
          <p:nvPr/>
        </p:nvCxnSpPr>
        <p:spPr bwMode="auto">
          <a:xfrm flipV="1">
            <a:off x="2100812" y="3919364"/>
            <a:ext cx="549445" cy="360946"/>
          </a:xfrm>
          <a:prstGeom prst="bentConnector3">
            <a:avLst>
              <a:gd name="adj1" fmla="val 50000"/>
            </a:avLst>
          </a:prstGeom>
          <a:solidFill>
            <a:schemeClr val="accent1"/>
          </a:solidFill>
          <a:ln w="25400" cap="flat" cmpd="sng" algn="ctr">
            <a:solidFill>
              <a:srgbClr val="000000"/>
            </a:solidFill>
            <a:prstDash val="solid"/>
            <a:round/>
            <a:headEnd type="none" w="med" len="med"/>
            <a:tailEnd type="arrow"/>
          </a:ln>
          <a:effectLst/>
        </p:spPr>
      </p:cxnSp>
      <p:cxnSp>
        <p:nvCxnSpPr>
          <p:cNvPr id="22" name="Straight Arrow Connector 21"/>
          <p:cNvCxnSpPr>
            <a:stCxn id="52" idx="2"/>
            <a:endCxn id="67" idx="0"/>
          </p:cNvCxnSpPr>
          <p:nvPr/>
        </p:nvCxnSpPr>
        <p:spPr bwMode="auto">
          <a:xfrm rot="16200000" flipH="1">
            <a:off x="3329201" y="4361523"/>
            <a:ext cx="198710" cy="5347"/>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cxnSp>
        <p:nvCxnSpPr>
          <p:cNvPr id="25" name="Straight Arrow Connector 24"/>
          <p:cNvCxnSpPr>
            <a:stCxn id="73" idx="2"/>
            <a:endCxn id="68" idx="0"/>
          </p:cNvCxnSpPr>
          <p:nvPr/>
        </p:nvCxnSpPr>
        <p:spPr bwMode="auto">
          <a:xfrm rot="5400000">
            <a:off x="7295098" y="4376617"/>
            <a:ext cx="204844" cy="2616"/>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
        <p:nvSpPr>
          <p:cNvPr id="21" name="Slide Number Placeholder 20"/>
          <p:cNvSpPr>
            <a:spLocks noGrp="1"/>
          </p:cNvSpPr>
          <p:nvPr>
            <p:ph type="sldNum" sz="quarter" idx="12"/>
          </p:nvPr>
        </p:nvSpPr>
        <p:spPr/>
        <p:txBody>
          <a:bodyPr/>
          <a:lstStyle/>
          <a:p>
            <a:fld id="{0CFEC368-1D7A-4F81-ABF6-AE0E36BAF64C}" type="slidenum">
              <a:rPr lang="en-US" smtClean="0"/>
              <a:pPr/>
              <a:t>20</a:t>
            </a:fld>
            <a:endParaRPr lang="en-US"/>
          </a:p>
        </p:txBody>
      </p:sp>
    </p:spTree>
    <p:extLst>
      <p:ext uri="{BB962C8B-B14F-4D97-AF65-F5344CB8AC3E}">
        <p14:creationId xmlns:p14="http://schemas.microsoft.com/office/powerpoint/2010/main" val="29245316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mp:transition xmlns:mp="http://schemas.microsoft.com/office/mac/powerpoint/2008/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49"/>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63"/>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68"/>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62"/>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9" grpId="0" animBg="1"/>
      <p:bldP spid="50" grpId="0" animBg="1"/>
      <p:bldP spid="51" grpId="0" animBg="1"/>
      <p:bldP spid="52" grpId="0" animBg="1"/>
      <p:bldP spid="55" grpId="0" animBg="1"/>
      <p:bldP spid="62" grpId="0"/>
      <p:bldP spid="67" grpId="0"/>
      <p:bldP spid="68" grpId="0"/>
      <p:bldP spid="73" grpId="0" animBg="1"/>
      <p:bldP spid="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a:t>
            </a:r>
            <a:endParaRPr lang="en-US" dirty="0"/>
          </a:p>
        </p:txBody>
      </p:sp>
      <p:sp>
        <p:nvSpPr>
          <p:cNvPr id="3" name="Content Placeholder 2"/>
          <p:cNvSpPr>
            <a:spLocks noGrp="1"/>
          </p:cNvSpPr>
          <p:nvPr>
            <p:ph idx="1"/>
          </p:nvPr>
        </p:nvSpPr>
        <p:spPr/>
        <p:txBody>
          <a:bodyPr/>
          <a:lstStyle/>
          <a:p>
            <a:r>
              <a:rPr lang="en-US" dirty="0" smtClean="0"/>
              <a:t>Failures happen:</a:t>
            </a:r>
          </a:p>
          <a:p>
            <a:pPr lvl="1"/>
            <a:r>
              <a:rPr lang="en-US" dirty="0" smtClean="0"/>
              <a:t>Hardware errors;</a:t>
            </a:r>
          </a:p>
          <a:p>
            <a:pPr lvl="1"/>
            <a:r>
              <a:rPr lang="en-US" dirty="0" smtClean="0"/>
              <a:t>Software errors/bugs.</a:t>
            </a:r>
          </a:p>
          <a:p>
            <a:pPr lvl="1"/>
            <a:endParaRPr lang="en-US" dirty="0"/>
          </a:p>
          <a:p>
            <a:r>
              <a:rPr lang="en-US" dirty="0" smtClean="0"/>
              <a:t>Many error detection and recovery techniques exist:</a:t>
            </a:r>
          </a:p>
          <a:p>
            <a:pPr lvl="1"/>
            <a:r>
              <a:rPr lang="en-US" dirty="0" smtClean="0"/>
              <a:t>Redundancy and replication;</a:t>
            </a:r>
          </a:p>
          <a:p>
            <a:pPr lvl="1"/>
            <a:r>
              <a:rPr lang="en-US" dirty="0" smtClean="0"/>
              <a:t>Recovery blocks;</a:t>
            </a:r>
          </a:p>
          <a:p>
            <a:pPr lvl="1"/>
            <a:r>
              <a:rPr lang="en-US" dirty="0" smtClean="0"/>
              <a:t>Memory bounds checking;</a:t>
            </a:r>
          </a:p>
          <a:p>
            <a:pPr lvl="1"/>
            <a:r>
              <a:rPr lang="en-US" dirty="0" smtClean="0"/>
              <a:t>…</a:t>
            </a:r>
          </a:p>
          <a:p>
            <a:pPr lvl="1"/>
            <a:endParaRPr lang="en-US" dirty="0"/>
          </a:p>
          <a:p>
            <a:r>
              <a:rPr lang="en-US" b="1" dirty="0" smtClean="0"/>
              <a:t>Reliability mechanisms are considered expensive:</a:t>
            </a:r>
          </a:p>
          <a:p>
            <a:pPr lvl="1"/>
            <a:r>
              <a:rPr lang="en-US" dirty="0" smtClean="0"/>
              <a:t>Overheads!</a:t>
            </a:r>
          </a:p>
          <a:p>
            <a:pPr lvl="1"/>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21</a:t>
            </a:fld>
            <a:endParaRPr lang="en-US"/>
          </a:p>
        </p:txBody>
      </p:sp>
    </p:spTree>
    <p:extLst>
      <p:ext uri="{BB962C8B-B14F-4D97-AF65-F5344CB8AC3E}">
        <p14:creationId xmlns:p14="http://schemas.microsoft.com/office/powerpoint/2010/main" val="225763450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3700"/>
            <a:ext cx="8229600" cy="9906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latin typeface="Avenir Book"/>
              </a:rPr>
              <a:t>BIG IDEA: Combine program transformations for time savings with transformations for reliability.</a:t>
            </a:r>
            <a:endParaRPr lang="en-US" dirty="0">
              <a:latin typeface="Avenir Book"/>
            </a:endParaRPr>
          </a:p>
        </p:txBody>
      </p:sp>
      <p:sp>
        <p:nvSpPr>
          <p:cNvPr id="3" name="Slide Number Placeholder 2"/>
          <p:cNvSpPr>
            <a:spLocks noGrp="1"/>
          </p:cNvSpPr>
          <p:nvPr>
            <p:ph type="sldNum" sz="quarter" idx="12"/>
          </p:nvPr>
        </p:nvSpPr>
        <p:spPr/>
        <p:txBody>
          <a:bodyPr/>
          <a:lstStyle/>
          <a:p>
            <a:fld id="{0CFEC368-1D7A-4F81-ABF6-AE0E36BAF64C}" type="slidenum">
              <a:rPr lang="en-US" smtClean="0"/>
              <a:pPr/>
              <a:t>22</a:t>
            </a:fld>
            <a:endParaRPr lang="en-US"/>
          </a:p>
        </p:txBody>
      </p:sp>
    </p:spTree>
    <p:extLst>
      <p:ext uri="{BB962C8B-B14F-4D97-AF65-F5344CB8AC3E}">
        <p14:creationId xmlns:p14="http://schemas.microsoft.com/office/powerpoint/2010/main" val="1602508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7982"/>
            <a:ext cx="8229600" cy="3642036"/>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latin typeface="Avenir Book"/>
              </a:rPr>
              <a:t>BIG IDEA: Combine program transformations for time savings with transformations for reliability</a:t>
            </a:r>
            <a:br>
              <a:rPr lang="en-US" dirty="0" smtClean="0">
                <a:latin typeface="Avenir Book"/>
              </a:rPr>
            </a:br>
            <a:r>
              <a:rPr lang="en-US" dirty="0">
                <a:latin typeface="Avenir Book"/>
              </a:rPr>
              <a:t/>
            </a:r>
            <a:br>
              <a:rPr lang="en-US" dirty="0">
                <a:latin typeface="Avenir Book"/>
              </a:rPr>
            </a:br>
            <a:r>
              <a:rPr lang="en-US" dirty="0" smtClean="0">
                <a:latin typeface="Avenir Book"/>
              </a:rPr>
              <a:t>AND</a:t>
            </a:r>
            <a:br>
              <a:rPr lang="en-US" dirty="0" smtClean="0">
                <a:latin typeface="Avenir Book"/>
              </a:rPr>
            </a:br>
            <a:r>
              <a:rPr lang="en-US" dirty="0">
                <a:latin typeface="Avenir Book"/>
              </a:rPr>
              <a:t/>
            </a:r>
            <a:br>
              <a:rPr lang="en-US" dirty="0">
                <a:latin typeface="Avenir Book"/>
              </a:rPr>
            </a:br>
            <a:r>
              <a:rPr lang="en-US" dirty="0" smtClean="0">
                <a:latin typeface="Avenir Book"/>
              </a:rPr>
              <a:t>Allow software developers to specify approximations in cases when they cannot be automatically inferred.</a:t>
            </a:r>
            <a:endParaRPr lang="en-US" dirty="0">
              <a:latin typeface="Avenir Book"/>
            </a:endParaRPr>
          </a:p>
        </p:txBody>
      </p:sp>
      <p:sp>
        <p:nvSpPr>
          <p:cNvPr id="3" name="Slide Number Placeholder 2"/>
          <p:cNvSpPr>
            <a:spLocks noGrp="1"/>
          </p:cNvSpPr>
          <p:nvPr>
            <p:ph type="sldNum" sz="quarter" idx="12"/>
          </p:nvPr>
        </p:nvSpPr>
        <p:spPr/>
        <p:txBody>
          <a:bodyPr/>
          <a:lstStyle/>
          <a:p>
            <a:fld id="{0CFEC368-1D7A-4F81-ABF6-AE0E36BAF64C}" type="slidenum">
              <a:rPr lang="en-US" smtClean="0"/>
              <a:pPr/>
              <a:t>23</a:t>
            </a:fld>
            <a:endParaRPr lang="en-US"/>
          </a:p>
        </p:txBody>
      </p:sp>
    </p:spTree>
    <p:extLst>
      <p:ext uri="{BB962C8B-B14F-4D97-AF65-F5344CB8AC3E}">
        <p14:creationId xmlns:p14="http://schemas.microsoft.com/office/powerpoint/2010/main" val="201434756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pic>
        <p:nvPicPr>
          <p:cNvPr id="6" name="Picture 5" descr="Morpheus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166" y="2022403"/>
            <a:ext cx="7279669" cy="3702130"/>
          </a:xfrm>
          <a:prstGeom prst="rect">
            <a:avLst/>
          </a:prstGeom>
        </p:spPr>
      </p:pic>
      <p:sp>
        <p:nvSpPr>
          <p:cNvPr id="4" name="Slide Number Placeholder 3"/>
          <p:cNvSpPr>
            <a:spLocks noGrp="1"/>
          </p:cNvSpPr>
          <p:nvPr>
            <p:ph type="sldNum" sz="quarter" idx="12"/>
          </p:nvPr>
        </p:nvSpPr>
        <p:spPr/>
        <p:txBody>
          <a:bodyPr/>
          <a:lstStyle/>
          <a:p>
            <a:fld id="{0CFEC368-1D7A-4F81-ABF6-AE0E36BAF64C}" type="slidenum">
              <a:rPr lang="en-US" smtClean="0"/>
              <a:pPr/>
              <a:t>24</a:t>
            </a:fld>
            <a:endParaRPr lang="en-US"/>
          </a:p>
        </p:txBody>
      </p:sp>
    </p:spTree>
    <p:extLst>
      <p:ext uri="{BB962C8B-B14F-4D97-AF65-F5344CB8AC3E}">
        <p14:creationId xmlns:p14="http://schemas.microsoft.com/office/powerpoint/2010/main" val="25631003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a:t>
            </a:r>
            <a:endParaRPr lang="en-US" dirty="0"/>
          </a:p>
        </p:txBody>
      </p:sp>
      <p:pic>
        <p:nvPicPr>
          <p:cNvPr id="4" name="Picture 3" descr="Morpheus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4380" y="2272653"/>
            <a:ext cx="6415240" cy="2816844"/>
          </a:xfrm>
          <a:prstGeom prst="rect">
            <a:avLst/>
          </a:prstGeom>
        </p:spPr>
      </p:pic>
      <p:sp>
        <p:nvSpPr>
          <p:cNvPr id="5" name="TextBox 4"/>
          <p:cNvSpPr txBox="1"/>
          <p:nvPr/>
        </p:nvSpPr>
        <p:spPr>
          <a:xfrm>
            <a:off x="457200" y="5642456"/>
            <a:ext cx="5656487" cy="646331"/>
          </a:xfrm>
          <a:prstGeom prst="rect">
            <a:avLst/>
          </a:prstGeom>
          <a:noFill/>
        </p:spPr>
        <p:txBody>
          <a:bodyPr wrap="none" rtlCol="0">
            <a:spAutoFit/>
          </a:bodyPr>
          <a:lstStyle/>
          <a:p>
            <a:r>
              <a:rPr lang="en-US" dirty="0" smtClean="0">
                <a:latin typeface="Avenir Book"/>
              </a:rPr>
              <a:t>Compilation pass built using LLVM/clang;</a:t>
            </a:r>
          </a:p>
          <a:p>
            <a:r>
              <a:rPr lang="en-US" dirty="0" smtClean="0">
                <a:latin typeface="Avenir Book"/>
              </a:rPr>
              <a:t>Runtime built using </a:t>
            </a:r>
            <a:r>
              <a:rPr lang="en-US" dirty="0" err="1" smtClean="0">
                <a:latin typeface="Avenir Book"/>
              </a:rPr>
              <a:t>userspace</a:t>
            </a:r>
            <a:r>
              <a:rPr lang="en-US" dirty="0" smtClean="0">
                <a:latin typeface="Avenir Book"/>
              </a:rPr>
              <a:t> scheduler over Minix3.</a:t>
            </a:r>
            <a:endParaRPr lang="en-US" dirty="0">
              <a:latin typeface="Avenir Book"/>
            </a:endParaRPr>
          </a:p>
        </p:txBody>
      </p:sp>
      <p:sp>
        <p:nvSpPr>
          <p:cNvPr id="6" name="Slide Number Placeholder 5"/>
          <p:cNvSpPr>
            <a:spLocks noGrp="1"/>
          </p:cNvSpPr>
          <p:nvPr>
            <p:ph type="sldNum" sz="quarter" idx="12"/>
          </p:nvPr>
        </p:nvSpPr>
        <p:spPr/>
        <p:txBody>
          <a:bodyPr/>
          <a:lstStyle/>
          <a:p>
            <a:fld id="{0CFEC368-1D7A-4F81-ABF6-AE0E36BAF64C}" type="slidenum">
              <a:rPr lang="en-US" smtClean="0"/>
              <a:pPr/>
              <a:t>25</a:t>
            </a:fld>
            <a:endParaRPr lang="en-US"/>
          </a:p>
        </p:txBody>
      </p:sp>
    </p:spTree>
    <p:extLst>
      <p:ext uri="{BB962C8B-B14F-4D97-AF65-F5344CB8AC3E}">
        <p14:creationId xmlns:p14="http://schemas.microsoft.com/office/powerpoint/2010/main" val="154398653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 Pass</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latin typeface="Avenir Book"/>
              </a:rPr>
              <a:t>Multiple versions based on user-provided approximations (programming language annotations);</a:t>
            </a:r>
          </a:p>
          <a:p>
            <a:r>
              <a:rPr lang="en-US" dirty="0" smtClean="0">
                <a:latin typeface="Avenir Book"/>
              </a:rPr>
              <a:t>Synthesize reliability mechanisms automatically:</a:t>
            </a:r>
          </a:p>
          <a:p>
            <a:pPr lvl="1"/>
            <a:r>
              <a:rPr lang="en-US" dirty="0" smtClean="0">
                <a:latin typeface="Avenir Book"/>
              </a:rPr>
              <a:t>Currently restricted to bounds checking and memory padding [1], </a:t>
            </a:r>
          </a:p>
          <a:p>
            <a:pPr lvl="1"/>
            <a:r>
              <a:rPr lang="en-US" dirty="0" smtClean="0">
                <a:latin typeface="Avenir Book"/>
              </a:rPr>
              <a:t>Replicated memory allocation in the heap [2], </a:t>
            </a:r>
          </a:p>
          <a:p>
            <a:pPr lvl="1"/>
            <a:r>
              <a:rPr lang="en-US" dirty="0" smtClean="0">
                <a:latin typeface="Avenir Book"/>
              </a:rPr>
              <a:t>And replicated execution (software-implemented fault tolerance) [3].</a:t>
            </a:r>
          </a:p>
          <a:p>
            <a:pPr lvl="1"/>
            <a:endParaRPr lang="en-US" dirty="0">
              <a:latin typeface="Avenir Book"/>
            </a:endParaRPr>
          </a:p>
          <a:p>
            <a:endParaRPr lang="en-US" sz="1800" dirty="0" smtClean="0">
              <a:latin typeface="Avenir Book"/>
            </a:endParaRPr>
          </a:p>
          <a:p>
            <a:r>
              <a:rPr lang="en-US" sz="1800" dirty="0" smtClean="0">
                <a:latin typeface="Avenir Book"/>
              </a:rPr>
              <a:t>[1] Rx, SOSP 2005 (UIUC)</a:t>
            </a:r>
          </a:p>
          <a:p>
            <a:r>
              <a:rPr lang="en-US" sz="1800" dirty="0" smtClean="0">
                <a:latin typeface="Avenir Book"/>
              </a:rPr>
              <a:t>[2] Samurai, </a:t>
            </a:r>
            <a:r>
              <a:rPr lang="en-US" sz="1800" dirty="0" err="1" smtClean="0">
                <a:latin typeface="Avenir Book"/>
              </a:rPr>
              <a:t>EuroSys</a:t>
            </a:r>
            <a:r>
              <a:rPr lang="en-US" sz="1800" dirty="0" smtClean="0">
                <a:latin typeface="Avenir Book"/>
              </a:rPr>
              <a:t> 2008 (MSR)</a:t>
            </a:r>
          </a:p>
          <a:p>
            <a:r>
              <a:rPr lang="en-US" sz="1800" dirty="0" smtClean="0">
                <a:latin typeface="Avenir Book"/>
              </a:rPr>
              <a:t>[3] SIFT, DSN 2006 (Princeton)</a:t>
            </a:r>
            <a:endParaRPr lang="en-US" sz="1800" dirty="0">
              <a:latin typeface="Avenir Book"/>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26</a:t>
            </a:fld>
            <a:endParaRPr lang="en-US"/>
          </a:p>
        </p:txBody>
      </p:sp>
    </p:spTree>
    <p:extLst>
      <p:ext uri="{BB962C8B-B14F-4D97-AF65-F5344CB8AC3E}">
        <p14:creationId xmlns:p14="http://schemas.microsoft.com/office/powerpoint/2010/main" val="35917855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Runtime System</a:t>
            </a:r>
            <a:endParaRPr lang="en-US" dirty="0"/>
          </a:p>
        </p:txBody>
      </p:sp>
      <p:pic>
        <p:nvPicPr>
          <p:cNvPr id="4" name="Picture 3" descr="Morpheus3-Runtime.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5919" y="2572602"/>
            <a:ext cx="5192162" cy="2190059"/>
          </a:xfrm>
          <a:prstGeom prst="rect">
            <a:avLst/>
          </a:prstGeom>
        </p:spPr>
      </p:pic>
      <p:sp>
        <p:nvSpPr>
          <p:cNvPr id="5" name="Slide Number Placeholder 4"/>
          <p:cNvSpPr>
            <a:spLocks noGrp="1"/>
          </p:cNvSpPr>
          <p:nvPr>
            <p:ph type="sldNum" sz="quarter" idx="12"/>
          </p:nvPr>
        </p:nvSpPr>
        <p:spPr/>
        <p:txBody>
          <a:bodyPr/>
          <a:lstStyle/>
          <a:p>
            <a:fld id="{0CFEC368-1D7A-4F81-ABF6-AE0E36BAF64C}" type="slidenum">
              <a:rPr lang="en-US" smtClean="0"/>
              <a:pPr/>
              <a:t>27</a:t>
            </a:fld>
            <a:endParaRPr lang="en-US"/>
          </a:p>
        </p:txBody>
      </p:sp>
    </p:spTree>
    <p:extLst>
      <p:ext uri="{BB962C8B-B14F-4D97-AF65-F5344CB8AC3E}">
        <p14:creationId xmlns:p14="http://schemas.microsoft.com/office/powerpoint/2010/main" val="50904801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Minix3 Architecture</a:t>
            </a:r>
            <a:endParaRPr lang="en-US" dirty="0"/>
          </a:p>
        </p:txBody>
      </p:sp>
      <p:pic>
        <p:nvPicPr>
          <p:cNvPr id="4" name="Picture 3" descr="Morpheus4-Minix.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0259" y="2372031"/>
            <a:ext cx="6003482" cy="2680126"/>
          </a:xfrm>
          <a:prstGeom prst="rect">
            <a:avLst/>
          </a:prstGeom>
        </p:spPr>
      </p:pic>
      <p:sp>
        <p:nvSpPr>
          <p:cNvPr id="5" name="Slide Number Placeholder 4"/>
          <p:cNvSpPr>
            <a:spLocks noGrp="1"/>
          </p:cNvSpPr>
          <p:nvPr>
            <p:ph type="sldNum" sz="quarter" idx="12"/>
          </p:nvPr>
        </p:nvSpPr>
        <p:spPr/>
        <p:txBody>
          <a:bodyPr/>
          <a:lstStyle/>
          <a:p>
            <a:fld id="{0CFEC368-1D7A-4F81-ABF6-AE0E36BAF64C}" type="slidenum">
              <a:rPr lang="en-US" smtClean="0"/>
              <a:pPr/>
              <a:t>28</a:t>
            </a:fld>
            <a:endParaRPr lang="en-US"/>
          </a:p>
        </p:txBody>
      </p:sp>
    </p:spTree>
    <p:extLst>
      <p:ext uri="{BB962C8B-B14F-4D97-AF65-F5344CB8AC3E}">
        <p14:creationId xmlns:p14="http://schemas.microsoft.com/office/powerpoint/2010/main" val="190646877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457200" y="2371261"/>
            <a:ext cx="8229600" cy="2115479"/>
          </a:xfrm>
        </p:spPr>
        <p:style>
          <a:lnRef idx="1">
            <a:schemeClr val="accent6"/>
          </a:lnRef>
          <a:fillRef idx="2">
            <a:schemeClr val="accent6"/>
          </a:fillRef>
          <a:effectRef idx="1">
            <a:schemeClr val="accent6"/>
          </a:effectRef>
          <a:fontRef idx="minor">
            <a:schemeClr val="dk1"/>
          </a:fontRef>
        </p:style>
        <p:txBody>
          <a:bodyPr/>
          <a:lstStyle/>
          <a:p>
            <a:r>
              <a:rPr lang="en-US" dirty="0" smtClean="0">
                <a:latin typeface="Avenir Book"/>
              </a:rPr>
              <a:t>Primary interest: Runtime Overhead</a:t>
            </a:r>
          </a:p>
          <a:p>
            <a:pPr lvl="1"/>
            <a:r>
              <a:rPr lang="en-US" dirty="0" smtClean="0">
                <a:latin typeface="Avenir Book"/>
              </a:rPr>
              <a:t>Minix3 context switch time ~1.2 microseconds.</a:t>
            </a:r>
          </a:p>
          <a:p>
            <a:pPr lvl="1"/>
            <a:r>
              <a:rPr lang="en-US" dirty="0" smtClean="0">
                <a:latin typeface="Avenir Book"/>
              </a:rPr>
              <a:t>With the adaptation framework: ~2.7 microseconds.</a:t>
            </a:r>
          </a:p>
          <a:p>
            <a:pPr lvl="2"/>
            <a:r>
              <a:rPr lang="en-US" dirty="0" smtClean="0">
                <a:latin typeface="Avenir Book"/>
              </a:rPr>
              <a:t>But this is only for every new instance of a (periodic) task;</a:t>
            </a:r>
          </a:p>
          <a:p>
            <a:pPr lvl="2"/>
            <a:r>
              <a:rPr lang="en-US" dirty="0" smtClean="0">
                <a:latin typeface="Avenir Book"/>
              </a:rPr>
              <a:t>Or can control the time window for adaptation.</a:t>
            </a:r>
            <a:endParaRPr lang="en-US" dirty="0">
              <a:latin typeface="Avenir Book"/>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29</a:t>
            </a:fld>
            <a:endParaRPr lang="en-US"/>
          </a:p>
        </p:txBody>
      </p:sp>
    </p:spTree>
    <p:extLst>
      <p:ext uri="{BB962C8B-B14F-4D97-AF65-F5344CB8AC3E}">
        <p14:creationId xmlns:p14="http://schemas.microsoft.com/office/powerpoint/2010/main" val="19452323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Intermittent </a:t>
            </a:r>
            <a:r>
              <a:rPr lang="en-US" dirty="0" smtClean="0"/>
              <a:t>Faults</a:t>
            </a:r>
            <a:endParaRPr lang="en-CA" dirty="0">
              <a:solidFill>
                <a:schemeClr val="tx2"/>
              </a:solidFill>
            </a:endParaRPr>
          </a:p>
        </p:txBody>
      </p:sp>
      <p:pic>
        <p:nvPicPr>
          <p:cNvPr id="4" name="Picture 1"/>
          <p:cNvPicPr>
            <a:picLocks noChangeAspect="1" noChangeArrowheads="1"/>
          </p:cNvPicPr>
          <p:nvPr/>
        </p:nvPicPr>
        <p:blipFill>
          <a:blip r:embed="rId3"/>
          <a:srcRect/>
          <a:stretch>
            <a:fillRect/>
          </a:stretch>
        </p:blipFill>
        <p:spPr bwMode="auto">
          <a:xfrm>
            <a:off x="1295400" y="2667000"/>
            <a:ext cx="2642062" cy="1898175"/>
          </a:xfrm>
          <a:prstGeom prst="rect">
            <a:avLst/>
          </a:prstGeom>
          <a:noFill/>
          <a:ln w="9525">
            <a:noFill/>
            <a:miter lim="800000"/>
            <a:headEnd/>
            <a:tailEnd/>
          </a:ln>
          <a:effectLst>
            <a:innerShdw blurRad="63500" dist="50800">
              <a:prstClr val="black">
                <a:alpha val="50000"/>
              </a:prstClr>
            </a:innerShdw>
          </a:effectLst>
        </p:spPr>
      </p:pic>
      <p:pic>
        <p:nvPicPr>
          <p:cNvPr id="6" name="Picture 3"/>
          <p:cNvPicPr>
            <a:picLocks noChangeAspect="1" noChangeArrowheads="1"/>
          </p:cNvPicPr>
          <p:nvPr/>
        </p:nvPicPr>
        <p:blipFill>
          <a:blip r:embed="rId4"/>
          <a:srcRect/>
          <a:stretch>
            <a:fillRect/>
          </a:stretch>
        </p:blipFill>
        <p:spPr bwMode="auto">
          <a:xfrm>
            <a:off x="1295400" y="4724399"/>
            <a:ext cx="2677633" cy="1981200"/>
          </a:xfrm>
          <a:prstGeom prst="rect">
            <a:avLst/>
          </a:prstGeom>
          <a:noFill/>
          <a:ln w="9525">
            <a:noFill/>
            <a:miter lim="800000"/>
            <a:headEnd/>
            <a:tailEnd/>
          </a:ln>
          <a:effectLst/>
        </p:spPr>
      </p:pic>
      <p:pic>
        <p:nvPicPr>
          <p:cNvPr id="8" name="Picture 2" descr="C:\Users\Layali\Desktop\e_migration.gif"/>
          <p:cNvPicPr>
            <a:picLocks noGrp="1" noChangeAspect="1" noChangeArrowheads="1"/>
          </p:cNvPicPr>
          <p:nvPr>
            <p:ph idx="1"/>
          </p:nvPr>
        </p:nvPicPr>
        <p:blipFill>
          <a:blip r:embed="rId5"/>
          <a:srcRect/>
          <a:stretch>
            <a:fillRect/>
          </a:stretch>
        </p:blipFill>
        <p:spPr bwMode="auto">
          <a:xfrm>
            <a:off x="6030240" y="2667000"/>
            <a:ext cx="2513685" cy="1932914"/>
          </a:xfrm>
          <a:prstGeom prst="rect">
            <a:avLst/>
          </a:prstGeom>
          <a:noFill/>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29325" y="4689764"/>
            <a:ext cx="2581275" cy="2015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Content Placeholder 2"/>
          <p:cNvSpPr txBox="1">
            <a:spLocks/>
          </p:cNvSpPr>
          <p:nvPr/>
        </p:nvSpPr>
        <p:spPr>
          <a:xfrm>
            <a:off x="457200" y="1769920"/>
            <a:ext cx="8305800" cy="19050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CA" sz="2000" dirty="0" smtClean="0">
                <a:latin typeface="Avenir Book"/>
              </a:rPr>
              <a:t>40% of the real-world failures in a processor caused by intermittent faults [Nightingale et al., </a:t>
            </a:r>
            <a:r>
              <a:rPr lang="en-CA" sz="2000" dirty="0" err="1" smtClean="0">
                <a:latin typeface="Avenir Book"/>
              </a:rPr>
              <a:t>Eurosys</a:t>
            </a:r>
            <a:r>
              <a:rPr lang="en-CA" sz="2000" dirty="0" smtClean="0">
                <a:latin typeface="Avenir Book"/>
              </a:rPr>
              <a:t> 2011]</a:t>
            </a:r>
            <a:endParaRPr lang="en-US" sz="2000" dirty="0" smtClean="0">
              <a:latin typeface="Avenir Book"/>
            </a:endParaRPr>
          </a:p>
          <a:p>
            <a:endParaRPr lang="en-US" sz="2000" dirty="0">
              <a:latin typeface="Avenir Book"/>
            </a:endParaRPr>
          </a:p>
        </p:txBody>
      </p:sp>
      <p:sp>
        <p:nvSpPr>
          <p:cNvPr id="10" name="TextBox 9"/>
          <p:cNvSpPr txBox="1"/>
          <p:nvPr/>
        </p:nvSpPr>
        <p:spPr>
          <a:xfrm>
            <a:off x="457200" y="2971800"/>
            <a:ext cx="914400" cy="369332"/>
          </a:xfrm>
          <a:prstGeom prst="rect">
            <a:avLst/>
          </a:prstGeom>
          <a:noFill/>
        </p:spPr>
        <p:txBody>
          <a:bodyPr wrap="square" rtlCol="0">
            <a:spAutoFit/>
          </a:bodyPr>
          <a:lstStyle/>
          <a:p>
            <a:r>
              <a:rPr lang="en-CA" b="1" dirty="0" smtClean="0">
                <a:solidFill>
                  <a:schemeClr val="tx2"/>
                </a:solidFill>
                <a:latin typeface="Avenir Book"/>
              </a:rPr>
              <a:t>SDB</a:t>
            </a:r>
            <a:endParaRPr lang="en-CA" b="1" dirty="0">
              <a:solidFill>
                <a:schemeClr val="tx2"/>
              </a:solidFill>
              <a:latin typeface="Avenir Book"/>
            </a:endParaRPr>
          </a:p>
        </p:txBody>
      </p:sp>
      <p:sp>
        <p:nvSpPr>
          <p:cNvPr id="14" name="TextBox 13"/>
          <p:cNvSpPr txBox="1"/>
          <p:nvPr/>
        </p:nvSpPr>
        <p:spPr>
          <a:xfrm>
            <a:off x="457200" y="4888468"/>
            <a:ext cx="914400" cy="369332"/>
          </a:xfrm>
          <a:prstGeom prst="rect">
            <a:avLst/>
          </a:prstGeom>
          <a:noFill/>
        </p:spPr>
        <p:txBody>
          <a:bodyPr wrap="square" rtlCol="0">
            <a:spAutoFit/>
          </a:bodyPr>
          <a:lstStyle/>
          <a:p>
            <a:r>
              <a:rPr lang="en-CA" b="1" dirty="0" smtClean="0">
                <a:solidFill>
                  <a:schemeClr val="tx2"/>
                </a:solidFill>
                <a:latin typeface="Avenir Book"/>
              </a:rPr>
              <a:t>NBTI</a:t>
            </a:r>
            <a:endParaRPr lang="en-CA" b="1" dirty="0">
              <a:solidFill>
                <a:schemeClr val="tx2"/>
              </a:solidFill>
              <a:latin typeface="Avenir Book"/>
            </a:endParaRPr>
          </a:p>
        </p:txBody>
      </p:sp>
      <p:sp>
        <p:nvSpPr>
          <p:cNvPr id="15" name="TextBox 14"/>
          <p:cNvSpPr txBox="1"/>
          <p:nvPr/>
        </p:nvSpPr>
        <p:spPr>
          <a:xfrm>
            <a:off x="4038600" y="2971800"/>
            <a:ext cx="2057400" cy="369332"/>
          </a:xfrm>
          <a:prstGeom prst="rect">
            <a:avLst/>
          </a:prstGeom>
          <a:noFill/>
        </p:spPr>
        <p:txBody>
          <a:bodyPr wrap="square" rtlCol="0">
            <a:spAutoFit/>
          </a:bodyPr>
          <a:lstStyle/>
          <a:p>
            <a:r>
              <a:rPr lang="en-CA" b="1" dirty="0" err="1" smtClean="0">
                <a:solidFill>
                  <a:schemeClr val="tx2"/>
                </a:solidFill>
                <a:latin typeface="Avenir Book"/>
              </a:rPr>
              <a:t>Electromigration</a:t>
            </a:r>
            <a:endParaRPr lang="en-CA" b="1" dirty="0">
              <a:solidFill>
                <a:schemeClr val="tx2"/>
              </a:solidFill>
              <a:latin typeface="Avenir Book"/>
            </a:endParaRPr>
          </a:p>
        </p:txBody>
      </p:sp>
      <p:sp>
        <p:nvSpPr>
          <p:cNvPr id="16" name="TextBox 15"/>
          <p:cNvSpPr txBox="1"/>
          <p:nvPr/>
        </p:nvSpPr>
        <p:spPr>
          <a:xfrm>
            <a:off x="4648200" y="4888468"/>
            <a:ext cx="914400" cy="369332"/>
          </a:xfrm>
          <a:prstGeom prst="rect">
            <a:avLst/>
          </a:prstGeom>
          <a:noFill/>
        </p:spPr>
        <p:txBody>
          <a:bodyPr wrap="square" rtlCol="0">
            <a:spAutoFit/>
          </a:bodyPr>
          <a:lstStyle/>
          <a:p>
            <a:r>
              <a:rPr lang="en-CA" b="1" dirty="0" smtClean="0">
                <a:solidFill>
                  <a:schemeClr val="tx2"/>
                </a:solidFill>
                <a:latin typeface="Avenir Book"/>
              </a:rPr>
              <a:t>HCI</a:t>
            </a:r>
            <a:endParaRPr lang="en-CA" b="1" dirty="0">
              <a:solidFill>
                <a:schemeClr val="tx2"/>
              </a:solidFill>
              <a:latin typeface="Avenir Book"/>
            </a:endParaRPr>
          </a:p>
        </p:txBody>
      </p:sp>
      <p:sp>
        <p:nvSpPr>
          <p:cNvPr id="3" name="Slide Number Placeholder 2"/>
          <p:cNvSpPr>
            <a:spLocks noGrp="1"/>
          </p:cNvSpPr>
          <p:nvPr>
            <p:ph type="sldNum" sz="quarter" idx="12"/>
          </p:nvPr>
        </p:nvSpPr>
        <p:spPr/>
        <p:txBody>
          <a:bodyPr/>
          <a:lstStyle/>
          <a:p>
            <a:fld id="{3C98E685-9A6F-494A-BE35-6E409FEC13B5}" type="slidenum">
              <a:rPr lang="en-US" smtClean="0"/>
              <a:pPr/>
              <a:t>3</a:t>
            </a:fld>
            <a:endParaRPr lang="en-US"/>
          </a:p>
        </p:txBody>
      </p:sp>
    </p:spTree>
    <p:extLst>
      <p:ext uri="{BB962C8B-B14F-4D97-AF65-F5344CB8AC3E}">
        <p14:creationId xmlns:p14="http://schemas.microsoft.com/office/powerpoint/2010/main" val="4256127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5" grpId="0"/>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a:xfrm>
            <a:off x="457200" y="2056372"/>
            <a:ext cx="8229600" cy="2745256"/>
          </a:xfrm>
        </p:spPr>
        <p:style>
          <a:lnRef idx="1">
            <a:schemeClr val="accent6"/>
          </a:lnRef>
          <a:fillRef idx="2">
            <a:schemeClr val="accent6"/>
          </a:fillRef>
          <a:effectRef idx="1">
            <a:schemeClr val="accent6"/>
          </a:effectRef>
          <a:fontRef idx="minor">
            <a:schemeClr val="dk1"/>
          </a:fontRef>
        </p:style>
        <p:txBody>
          <a:bodyPr/>
          <a:lstStyle/>
          <a:p>
            <a:r>
              <a:rPr lang="en-US" dirty="0" smtClean="0">
                <a:latin typeface="Avenir Book"/>
              </a:rPr>
              <a:t>Program approximation, loop perforation, etc.: </a:t>
            </a:r>
            <a:r>
              <a:rPr lang="en-US" dirty="0" err="1" smtClean="0">
                <a:latin typeface="Avenir Book"/>
              </a:rPr>
              <a:t>Rinard</a:t>
            </a:r>
            <a:r>
              <a:rPr lang="en-US" dirty="0" smtClean="0">
                <a:latin typeface="Avenir Book"/>
              </a:rPr>
              <a:t>, et al. (MIT)</a:t>
            </a:r>
          </a:p>
          <a:p>
            <a:endParaRPr lang="en-US" dirty="0">
              <a:latin typeface="Avenir Book"/>
            </a:endParaRPr>
          </a:p>
          <a:p>
            <a:r>
              <a:rPr lang="en-US" dirty="0" smtClean="0">
                <a:latin typeface="Avenir Book"/>
              </a:rPr>
              <a:t>Programming by Optimization: </a:t>
            </a:r>
            <a:r>
              <a:rPr lang="en-US" dirty="0" err="1" smtClean="0">
                <a:latin typeface="Avenir Book"/>
              </a:rPr>
              <a:t>Hoos</a:t>
            </a:r>
            <a:r>
              <a:rPr lang="en-US" dirty="0" smtClean="0">
                <a:latin typeface="Avenir Book"/>
              </a:rPr>
              <a:t> et al. (UBC)</a:t>
            </a:r>
          </a:p>
          <a:p>
            <a:endParaRPr lang="en-US" dirty="0">
              <a:latin typeface="Avenir Book"/>
            </a:endParaRPr>
          </a:p>
          <a:p>
            <a:r>
              <a:rPr lang="en-US" i="1" dirty="0" smtClean="0">
                <a:latin typeface="Avenir Book"/>
              </a:rPr>
              <a:t>And others that I am not emphasizing.</a:t>
            </a:r>
            <a:endParaRPr lang="en-US" i="1" dirty="0">
              <a:latin typeface="Avenir Book"/>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30</a:t>
            </a:fld>
            <a:endParaRPr lang="en-US"/>
          </a:p>
        </p:txBody>
      </p:sp>
    </p:spTree>
    <p:extLst>
      <p:ext uri="{BB962C8B-B14F-4D97-AF65-F5344CB8AC3E}">
        <p14:creationId xmlns:p14="http://schemas.microsoft.com/office/powerpoint/2010/main" val="170577202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Enabled tradeoff between </a:t>
            </a:r>
            <a:r>
              <a:rPr lang="en-US" dirty="0" err="1" smtClean="0"/>
              <a:t>QoS</a:t>
            </a:r>
            <a:r>
              <a:rPr lang="en-US" dirty="0" smtClean="0"/>
              <a:t> and reliability;</a:t>
            </a:r>
          </a:p>
          <a:p>
            <a:r>
              <a:rPr lang="en-US" dirty="0" smtClean="0"/>
              <a:t>Framework for performing optimization;</a:t>
            </a:r>
          </a:p>
          <a:p>
            <a:r>
              <a:rPr lang="en-US" dirty="0" smtClean="0"/>
              <a:t>Overheads appear to be acceptable.</a:t>
            </a:r>
          </a:p>
          <a:p>
            <a:endParaRPr lang="en-US" dirty="0"/>
          </a:p>
          <a:p>
            <a:r>
              <a:rPr lang="en-US" dirty="0" smtClean="0"/>
              <a:t>Verifiable systems?</a:t>
            </a:r>
            <a:endParaRPr lang="en-US" dirty="0"/>
          </a:p>
        </p:txBody>
      </p:sp>
      <p:sp>
        <p:nvSpPr>
          <p:cNvPr id="4" name="TextBox 3"/>
          <p:cNvSpPr txBox="1"/>
          <p:nvPr/>
        </p:nvSpPr>
        <p:spPr>
          <a:xfrm>
            <a:off x="1231578" y="4870952"/>
            <a:ext cx="6680845"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a:latin typeface="Avenir Book"/>
              </a:rPr>
              <a:t>Morpheus: Neo, sooner or later you're going to realize just as I did that there's a difference between knowing the path and walking the path</a:t>
            </a:r>
            <a:r>
              <a:rPr lang="en-US" dirty="0" smtClean="0">
                <a:latin typeface="Avenir Book"/>
              </a:rPr>
              <a:t>.</a:t>
            </a:r>
          </a:p>
          <a:p>
            <a:endParaRPr lang="en-US" dirty="0">
              <a:latin typeface="Avenir Book"/>
            </a:endParaRPr>
          </a:p>
          <a:p>
            <a:pPr algn="r"/>
            <a:r>
              <a:rPr lang="en-US" dirty="0" smtClean="0">
                <a:latin typeface="Avenir Book"/>
              </a:rPr>
              <a:t>The Matrix (1999)</a:t>
            </a:r>
            <a:endParaRPr lang="en-US" dirty="0">
              <a:latin typeface="Avenir Book"/>
            </a:endParaRPr>
          </a:p>
        </p:txBody>
      </p:sp>
      <p:sp>
        <p:nvSpPr>
          <p:cNvPr id="5" name="Slide Number Placeholder 4"/>
          <p:cNvSpPr>
            <a:spLocks noGrp="1"/>
          </p:cNvSpPr>
          <p:nvPr>
            <p:ph type="sldNum" sz="quarter" idx="12"/>
          </p:nvPr>
        </p:nvSpPr>
        <p:spPr/>
        <p:txBody>
          <a:bodyPr/>
          <a:lstStyle/>
          <a:p>
            <a:fld id="{0CFEC368-1D7A-4F81-ABF6-AE0E36BAF64C}" type="slidenum">
              <a:rPr lang="en-US" smtClean="0"/>
              <a:pPr/>
              <a:t>31</a:t>
            </a:fld>
            <a:endParaRPr lang="en-US"/>
          </a:p>
        </p:txBody>
      </p:sp>
    </p:spTree>
    <p:extLst>
      <p:ext uri="{BB962C8B-B14F-4D97-AF65-F5344CB8AC3E}">
        <p14:creationId xmlns:p14="http://schemas.microsoft.com/office/powerpoint/2010/main" val="32132137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a:t>
            </a:r>
            <a:endParaRPr lang="en-US" dirty="0"/>
          </a:p>
        </p:txBody>
      </p:sp>
      <p:sp>
        <p:nvSpPr>
          <p:cNvPr id="3" name="Content Placeholder 2"/>
          <p:cNvSpPr>
            <a:spLocks noGrp="1"/>
          </p:cNvSpPr>
          <p:nvPr>
            <p:ph idx="1"/>
          </p:nvPr>
        </p:nvSpPr>
        <p:spPr>
          <a:xfrm>
            <a:off x="457200" y="2438400"/>
            <a:ext cx="8229600" cy="3306763"/>
          </a:xfrm>
        </p:spPr>
        <p:txBody>
          <a:bodyPr/>
          <a:lstStyle/>
          <a:p>
            <a:r>
              <a:rPr lang="en-US" sz="2800" dirty="0" smtClean="0"/>
              <a:t>Intermittent errors are a serious concern, we need to know more about them.</a:t>
            </a:r>
          </a:p>
          <a:p>
            <a:endParaRPr lang="en-US" dirty="0" smtClean="0"/>
          </a:p>
          <a:p>
            <a:pPr lvl="1"/>
            <a:r>
              <a:rPr lang="en-US" sz="2600" dirty="0" smtClean="0"/>
              <a:t>How do they affect programs?</a:t>
            </a:r>
          </a:p>
          <a:p>
            <a:pPr lvl="1"/>
            <a:endParaRPr lang="en-US" sz="1600" dirty="0" smtClean="0"/>
          </a:p>
          <a:p>
            <a:pPr lvl="1"/>
            <a:r>
              <a:rPr lang="en-US" sz="2600" dirty="0" smtClean="0"/>
              <a:t>What are the properties of effective error tolerance techniques?</a:t>
            </a:r>
            <a:endParaRPr lang="en-US" sz="2600" dirty="0"/>
          </a:p>
        </p:txBody>
      </p:sp>
      <p:sp>
        <p:nvSpPr>
          <p:cNvPr id="4" name="Slide Number Placeholder 3"/>
          <p:cNvSpPr>
            <a:spLocks noGrp="1"/>
          </p:cNvSpPr>
          <p:nvPr>
            <p:ph type="sldNum" sz="quarter" idx="12"/>
          </p:nvPr>
        </p:nvSpPr>
        <p:spPr/>
        <p:txBody>
          <a:bodyPr/>
          <a:lstStyle/>
          <a:p>
            <a:fld id="{3C98E685-9A6F-494A-BE35-6E409FEC13B5}" type="slidenum">
              <a:rPr lang="en-US" smtClean="0"/>
              <a:pPr/>
              <a:t>4</a:t>
            </a:fld>
            <a:endParaRPr lang="en-US"/>
          </a:p>
        </p:txBody>
      </p:sp>
    </p:spTree>
    <p:extLst>
      <p:ext uri="{BB962C8B-B14F-4D97-AF65-F5344CB8AC3E}">
        <p14:creationId xmlns:p14="http://schemas.microsoft.com/office/powerpoint/2010/main" val="6780113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Characterization: Fault Model</a:t>
            </a:r>
            <a:endParaRPr lang="en-US" dirty="0"/>
          </a:p>
        </p:txBody>
      </p:sp>
      <p:sp>
        <p:nvSpPr>
          <p:cNvPr id="3" name="Content Placeholder 2"/>
          <p:cNvSpPr>
            <a:spLocks noGrp="1"/>
          </p:cNvSpPr>
          <p:nvPr>
            <p:ph idx="1"/>
          </p:nvPr>
        </p:nvSpPr>
        <p:spPr/>
        <p:txBody>
          <a:bodyPr/>
          <a:lstStyle/>
          <a:p>
            <a:r>
              <a:rPr lang="en-CA" dirty="0" smtClean="0"/>
              <a:t>Length (</a:t>
            </a:r>
            <a:r>
              <a:rPr lang="en-CA" dirty="0" err="1" smtClean="0"/>
              <a:t>t</a:t>
            </a:r>
            <a:r>
              <a:rPr lang="en-CA" sz="1600" dirty="0" err="1" smtClean="0"/>
              <a:t>L</a:t>
            </a:r>
            <a:r>
              <a:rPr lang="en-CA" dirty="0" smtClean="0"/>
              <a:t>)</a:t>
            </a:r>
          </a:p>
          <a:p>
            <a:r>
              <a:rPr lang="en-CA" dirty="0" smtClean="0"/>
              <a:t>Active duration (</a:t>
            </a:r>
            <a:r>
              <a:rPr lang="en-CA" dirty="0" err="1" smtClean="0"/>
              <a:t>t</a:t>
            </a:r>
            <a:r>
              <a:rPr lang="en-CA" sz="1600" dirty="0" err="1" smtClean="0"/>
              <a:t>A</a:t>
            </a:r>
            <a:r>
              <a:rPr lang="en-CA" dirty="0" smtClean="0"/>
              <a:t>)</a:t>
            </a:r>
          </a:p>
          <a:p>
            <a:r>
              <a:rPr lang="en-CA" dirty="0" smtClean="0"/>
              <a:t>Location (unit)</a:t>
            </a:r>
          </a:p>
          <a:p>
            <a:r>
              <a:rPr lang="en-CA" dirty="0" smtClean="0"/>
              <a:t>Microarchitectural model</a:t>
            </a:r>
            <a:endParaRPr lang="en-US" dirty="0"/>
          </a:p>
        </p:txBody>
      </p:sp>
      <p:sp>
        <p:nvSpPr>
          <p:cNvPr id="4" name="Slide Number Placeholder 3"/>
          <p:cNvSpPr>
            <a:spLocks noGrp="1"/>
          </p:cNvSpPr>
          <p:nvPr>
            <p:ph type="sldNum" sz="quarter" idx="12"/>
          </p:nvPr>
        </p:nvSpPr>
        <p:spPr/>
        <p:txBody>
          <a:bodyPr/>
          <a:lstStyle/>
          <a:p>
            <a:fld id="{3C98E685-9A6F-494A-BE35-6E409FEC13B5}" type="slidenum">
              <a:rPr lang="en-US" smtClean="0"/>
              <a:pPr/>
              <a:t>5</a:t>
            </a:fld>
            <a:endParaRPr lang="en-US"/>
          </a:p>
        </p:txBody>
      </p:sp>
      <p:grpSp>
        <p:nvGrpSpPr>
          <p:cNvPr id="5" name="Group 2056"/>
          <p:cNvGrpSpPr/>
          <p:nvPr/>
        </p:nvGrpSpPr>
        <p:grpSpPr>
          <a:xfrm>
            <a:off x="4191000" y="1524000"/>
            <a:ext cx="4800600" cy="1588532"/>
            <a:chOff x="4191000" y="1524000"/>
            <a:chExt cx="4800600" cy="1588532"/>
          </a:xfrm>
        </p:grpSpPr>
        <p:cxnSp>
          <p:nvCxnSpPr>
            <p:cNvPr id="8" name="Straight Connector 7"/>
            <p:cNvCxnSpPr/>
            <p:nvPr/>
          </p:nvCxnSpPr>
          <p:spPr>
            <a:xfrm flipH="1">
              <a:off x="4191000" y="1989211"/>
              <a:ext cx="312888" cy="1586"/>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6" name="Group 116"/>
            <p:cNvGrpSpPr/>
            <p:nvPr/>
          </p:nvGrpSpPr>
          <p:grpSpPr>
            <a:xfrm>
              <a:off x="4191000" y="1981200"/>
              <a:ext cx="1219200" cy="723979"/>
              <a:chOff x="207609" y="3849619"/>
              <a:chExt cx="784767" cy="723979"/>
            </a:xfrm>
          </p:grpSpPr>
          <p:cxnSp>
            <p:nvCxnSpPr>
              <p:cNvPr id="10" name="Straight Connector 9"/>
              <p:cNvCxnSpPr/>
              <p:nvPr/>
            </p:nvCxnSpPr>
            <p:spPr>
              <a:xfrm>
                <a:off x="409007" y="4573598"/>
                <a:ext cx="583369" cy="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7" name="Group 48"/>
              <p:cNvGrpSpPr/>
              <p:nvPr/>
            </p:nvGrpSpPr>
            <p:grpSpPr>
              <a:xfrm>
                <a:off x="207609" y="3849619"/>
                <a:ext cx="201398" cy="723979"/>
                <a:chOff x="210976" y="4609752"/>
                <a:chExt cx="250380" cy="766566"/>
              </a:xfrm>
            </p:grpSpPr>
            <p:cxnSp>
              <p:nvCxnSpPr>
                <p:cNvPr id="12" name="Straight Connector 11"/>
                <p:cNvCxnSpPr/>
                <p:nvPr/>
              </p:nvCxnSpPr>
              <p:spPr>
                <a:xfrm flipV="1">
                  <a:off x="210976" y="4609752"/>
                  <a:ext cx="0" cy="76656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82169" y="4986965"/>
                  <a:ext cx="756400" cy="1974"/>
                </a:xfrm>
                <a:prstGeom prst="line">
                  <a:avLst/>
                </a:prstGeom>
                <a:ln w="38100"/>
              </p:spPr>
              <p:style>
                <a:lnRef idx="1">
                  <a:schemeClr val="accent1"/>
                </a:lnRef>
                <a:fillRef idx="0">
                  <a:schemeClr val="accent1"/>
                </a:fillRef>
                <a:effectRef idx="0">
                  <a:schemeClr val="accent1"/>
                </a:effectRef>
                <a:fontRef idx="minor">
                  <a:schemeClr val="tx1"/>
                </a:fontRef>
              </p:style>
            </p:cxnSp>
          </p:grpSp>
        </p:grpSp>
        <p:cxnSp>
          <p:nvCxnSpPr>
            <p:cNvPr id="16" name="Straight Connector 15"/>
            <p:cNvCxnSpPr/>
            <p:nvPr/>
          </p:nvCxnSpPr>
          <p:spPr>
            <a:xfrm flipV="1">
              <a:off x="5402111" y="1981201"/>
              <a:ext cx="0" cy="7239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661377" y="2337156"/>
              <a:ext cx="714378" cy="246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27888" y="2682498"/>
              <a:ext cx="121111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871177" y="2337156"/>
              <a:ext cx="714378" cy="246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883045" y="2337156"/>
              <a:ext cx="714378" cy="246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8229600" y="2682498"/>
              <a:ext cx="762000" cy="1308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402112" y="1981199"/>
              <a:ext cx="625776" cy="15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7230912" y="1982786"/>
              <a:ext cx="998688" cy="80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5410200" y="1828800"/>
              <a:ext cx="625776" cy="1587"/>
            </a:xfrm>
            <a:prstGeom prst="line">
              <a:avLst/>
            </a:prstGeom>
            <a:ln w="38100">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6035976" y="1828800"/>
              <a:ext cx="1203024" cy="0"/>
            </a:xfrm>
            <a:prstGeom prst="line">
              <a:avLst/>
            </a:prstGeom>
            <a:ln w="38100">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410200" y="1752600"/>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019800" y="1752600"/>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239000" y="1752600"/>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191000" y="2743200"/>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229600" y="2743200"/>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4191000" y="2819400"/>
              <a:ext cx="4036132" cy="0"/>
            </a:xfrm>
            <a:prstGeom prst="line">
              <a:avLst/>
            </a:prstGeom>
            <a:ln w="38100">
              <a:headEnd type="stealth"/>
              <a:tailEnd type="stealth"/>
            </a:ln>
          </p:spPr>
          <p:style>
            <a:lnRef idx="1">
              <a:schemeClr val="accent1"/>
            </a:lnRef>
            <a:fillRef idx="0">
              <a:schemeClr val="accent1"/>
            </a:fillRef>
            <a:effectRef idx="0">
              <a:schemeClr val="accent1"/>
            </a:effectRef>
            <a:fontRef idx="minor">
              <a:schemeClr val="tx1"/>
            </a:fontRef>
          </p:style>
        </p:cxnSp>
        <p:sp>
          <p:nvSpPr>
            <p:cNvPr id="2056" name="TextBox 2055"/>
            <p:cNvSpPr txBox="1"/>
            <p:nvPr/>
          </p:nvSpPr>
          <p:spPr>
            <a:xfrm>
              <a:off x="5795244" y="2743200"/>
              <a:ext cx="910356" cy="369332"/>
            </a:xfrm>
            <a:prstGeom prst="rect">
              <a:avLst/>
            </a:prstGeom>
            <a:noFill/>
          </p:spPr>
          <p:txBody>
            <a:bodyPr wrap="square" rtlCol="0">
              <a:spAutoFit/>
            </a:bodyPr>
            <a:lstStyle/>
            <a:p>
              <a:r>
                <a:rPr lang="en-CA" dirty="0" err="1" smtClean="0">
                  <a:solidFill>
                    <a:schemeClr val="accent1">
                      <a:lumMod val="50000"/>
                    </a:schemeClr>
                  </a:solidFill>
                  <a:latin typeface="Avenir Book"/>
                </a:rPr>
                <a:t>t</a:t>
              </a:r>
              <a:r>
                <a:rPr lang="en-CA" sz="1400" dirty="0" err="1" smtClean="0">
                  <a:solidFill>
                    <a:schemeClr val="accent1">
                      <a:lumMod val="50000"/>
                    </a:schemeClr>
                  </a:solidFill>
                  <a:latin typeface="Avenir Book"/>
                </a:rPr>
                <a:t>L</a:t>
              </a:r>
              <a:endParaRPr lang="en-CA" dirty="0">
                <a:solidFill>
                  <a:schemeClr val="accent1">
                    <a:lumMod val="50000"/>
                  </a:schemeClr>
                </a:solidFill>
                <a:latin typeface="Avenir Book"/>
              </a:endParaRPr>
            </a:p>
          </p:txBody>
        </p:sp>
        <p:sp>
          <p:nvSpPr>
            <p:cNvPr id="47" name="TextBox 46"/>
            <p:cNvSpPr txBox="1"/>
            <p:nvPr/>
          </p:nvSpPr>
          <p:spPr>
            <a:xfrm>
              <a:off x="5562600" y="1524000"/>
              <a:ext cx="910356" cy="369332"/>
            </a:xfrm>
            <a:prstGeom prst="rect">
              <a:avLst/>
            </a:prstGeom>
            <a:noFill/>
          </p:spPr>
          <p:txBody>
            <a:bodyPr wrap="square" rtlCol="0">
              <a:spAutoFit/>
            </a:bodyPr>
            <a:lstStyle/>
            <a:p>
              <a:r>
                <a:rPr lang="en-CA" dirty="0" err="1" smtClean="0">
                  <a:solidFill>
                    <a:schemeClr val="accent1">
                      <a:lumMod val="50000"/>
                    </a:schemeClr>
                  </a:solidFill>
                  <a:latin typeface="Avenir Book"/>
                </a:rPr>
                <a:t>t</a:t>
              </a:r>
              <a:r>
                <a:rPr lang="en-CA" sz="1400" dirty="0" err="1">
                  <a:solidFill>
                    <a:schemeClr val="accent1">
                      <a:lumMod val="50000"/>
                    </a:schemeClr>
                  </a:solidFill>
                  <a:latin typeface="Avenir Book"/>
                </a:rPr>
                <a:t>A</a:t>
              </a:r>
              <a:endParaRPr lang="en-CA" dirty="0">
                <a:solidFill>
                  <a:schemeClr val="accent1">
                    <a:lumMod val="50000"/>
                  </a:schemeClr>
                </a:solidFill>
                <a:latin typeface="Avenir Book"/>
              </a:endParaRPr>
            </a:p>
          </p:txBody>
        </p:sp>
        <p:sp>
          <p:nvSpPr>
            <p:cNvPr id="48" name="TextBox 47"/>
            <p:cNvSpPr txBox="1"/>
            <p:nvPr/>
          </p:nvSpPr>
          <p:spPr>
            <a:xfrm>
              <a:off x="6557244" y="1524000"/>
              <a:ext cx="910356" cy="369332"/>
            </a:xfrm>
            <a:prstGeom prst="rect">
              <a:avLst/>
            </a:prstGeom>
            <a:noFill/>
          </p:spPr>
          <p:txBody>
            <a:bodyPr wrap="square" rtlCol="0">
              <a:spAutoFit/>
            </a:bodyPr>
            <a:lstStyle/>
            <a:p>
              <a:r>
                <a:rPr lang="en-CA" dirty="0" err="1" smtClean="0">
                  <a:solidFill>
                    <a:schemeClr val="accent1">
                      <a:lumMod val="50000"/>
                    </a:schemeClr>
                  </a:solidFill>
                  <a:latin typeface="Avenir Book"/>
                </a:rPr>
                <a:t>tI</a:t>
              </a:r>
              <a:endParaRPr lang="en-CA" dirty="0">
                <a:solidFill>
                  <a:schemeClr val="accent1">
                    <a:lumMod val="50000"/>
                  </a:schemeClr>
                </a:solidFill>
                <a:latin typeface="Avenir Book"/>
              </a:endParaRPr>
            </a:p>
          </p:txBody>
        </p:sp>
      </p:grpSp>
      <p:graphicFrame>
        <p:nvGraphicFramePr>
          <p:cNvPr id="32" name="Content Placeholder 4"/>
          <p:cNvGraphicFramePr>
            <a:graphicFrameLocks/>
          </p:cNvGraphicFramePr>
          <p:nvPr>
            <p:extLst>
              <p:ext uri="{D42A27DB-BD31-4B8C-83A1-F6EECF244321}">
                <p14:modId xmlns:p14="http://schemas.microsoft.com/office/powerpoint/2010/main" val="2166478067"/>
              </p:ext>
            </p:extLst>
          </p:nvPr>
        </p:nvGraphicFramePr>
        <p:xfrm>
          <a:off x="609600" y="3566160"/>
          <a:ext cx="8229600" cy="2682239"/>
        </p:xfrm>
        <a:graphic>
          <a:graphicData uri="http://schemas.openxmlformats.org/drawingml/2006/table">
            <a:tbl>
              <a:tblPr firstRow="1" bandRow="1">
                <a:tableStyleId>{93296810-A885-4BE3-A3E7-6D5BEEA58F35}</a:tableStyleId>
              </a:tblPr>
              <a:tblGrid>
                <a:gridCol w="2590800"/>
                <a:gridCol w="2043344"/>
                <a:gridCol w="3595456"/>
              </a:tblGrid>
              <a:tr h="200422">
                <a:tc>
                  <a:txBody>
                    <a:bodyPr/>
                    <a:lstStyle/>
                    <a:p>
                      <a:r>
                        <a:rPr lang="en-CA" sz="1400" u="none" strike="noStrike" kern="1200" baseline="0" dirty="0" smtClean="0">
                          <a:latin typeface="Avenir Book"/>
                        </a:rPr>
                        <a:t>Fault Mechanism</a:t>
                      </a:r>
                      <a:endParaRPr lang="en-CA" sz="1400" b="1" dirty="0">
                        <a:latin typeface="Avenir Book"/>
                      </a:endParaRPr>
                    </a:p>
                  </a:txBody>
                  <a:tcPr/>
                </a:tc>
                <a:tc>
                  <a:txBody>
                    <a:bodyPr/>
                    <a:lstStyle/>
                    <a:p>
                      <a:r>
                        <a:rPr lang="en-CA" sz="1400" u="none" strike="noStrike" kern="1200" baseline="0" dirty="0" smtClean="0">
                          <a:latin typeface="Avenir Book"/>
                        </a:rPr>
                        <a:t>Gate-level models</a:t>
                      </a:r>
                      <a:endParaRPr lang="en-CA" sz="1400" b="1" dirty="0">
                        <a:latin typeface="Avenir Book"/>
                      </a:endParaRPr>
                    </a:p>
                  </a:txBody>
                  <a:tcPr/>
                </a:tc>
                <a:tc>
                  <a:txBody>
                    <a:bodyPr/>
                    <a:lstStyle/>
                    <a:p>
                      <a:r>
                        <a:rPr lang="en-CA" sz="1400" u="none" strike="noStrike" kern="1200" baseline="0" dirty="0" smtClean="0">
                          <a:latin typeface="Avenir Book"/>
                        </a:rPr>
                        <a:t>Microarchitectural modelling</a:t>
                      </a:r>
                      <a:endParaRPr lang="en-CA" sz="1400" b="1" dirty="0">
                        <a:latin typeface="Avenir Book"/>
                      </a:endParaRPr>
                    </a:p>
                  </a:txBody>
                  <a:tcPr/>
                </a:tc>
              </a:tr>
              <a:tr h="282801">
                <a:tc>
                  <a:txBody>
                    <a:bodyPr/>
                    <a:lstStyle/>
                    <a:p>
                      <a:r>
                        <a:rPr lang="en-CA" sz="1400" u="none" strike="noStrike" kern="1200" baseline="0" dirty="0" smtClean="0">
                          <a:latin typeface="Avenir Book"/>
                        </a:rPr>
                        <a:t>Gate-oxide breakdown</a:t>
                      </a:r>
                      <a:endParaRPr lang="en-CA" sz="1400" dirty="0">
                        <a:latin typeface="Avenir Book"/>
                      </a:endParaRPr>
                    </a:p>
                  </a:txBody>
                  <a:tcPr/>
                </a:tc>
                <a:tc>
                  <a:txBody>
                    <a:bodyPr/>
                    <a:lstStyle/>
                    <a:p>
                      <a:r>
                        <a:rPr lang="en-CA" sz="1400" u="none" strike="noStrike" kern="1200" baseline="0" dirty="0" smtClean="0">
                          <a:latin typeface="Avenir Book"/>
                        </a:rPr>
                        <a:t>Intermittent delay</a:t>
                      </a:r>
                      <a:endParaRPr lang="en-CA" sz="1400" dirty="0">
                        <a:latin typeface="Avenir Book"/>
                      </a:endParaRPr>
                    </a:p>
                  </a:txBody>
                  <a:tcPr/>
                </a:tc>
                <a:tc>
                  <a:txBody>
                    <a:bodyPr/>
                    <a:lstStyle/>
                    <a:p>
                      <a:r>
                        <a:rPr lang="en-CA" sz="1400" u="none" strike="noStrike" kern="1200" baseline="0" dirty="0" smtClean="0">
                          <a:latin typeface="Avenir Book"/>
                        </a:rPr>
                        <a:t>Intermittent stuck-at-last-value</a:t>
                      </a:r>
                      <a:endParaRPr lang="en-CA" sz="1400" dirty="0">
                        <a:latin typeface="Avenir Book"/>
                      </a:endParaRPr>
                    </a:p>
                  </a:txBody>
                  <a:tcPr/>
                </a:tc>
              </a:tr>
              <a:tr h="401875">
                <a:tc>
                  <a:txBody>
                    <a:bodyPr/>
                    <a:lstStyle/>
                    <a:p>
                      <a:r>
                        <a:rPr lang="en-CA" sz="1400" u="none" strike="noStrike" kern="1200" baseline="0" dirty="0" smtClean="0">
                          <a:latin typeface="Avenir Book"/>
                        </a:rPr>
                        <a:t>Negative bias temperature instability</a:t>
                      </a:r>
                      <a:endParaRPr lang="en-CA" sz="1400" dirty="0">
                        <a:latin typeface="Avenir Book"/>
                      </a:endParaRPr>
                    </a:p>
                  </a:txBody>
                  <a:tcPr/>
                </a:tc>
                <a:tc>
                  <a:txBody>
                    <a:bodyPr/>
                    <a:lstStyle/>
                    <a:p>
                      <a:r>
                        <a:rPr lang="en-CA" sz="1400" u="none" strike="noStrike" kern="1200" baseline="0" dirty="0" smtClean="0">
                          <a:latin typeface="Avenir Book"/>
                        </a:rPr>
                        <a:t>Intermittent delay</a:t>
                      </a:r>
                      <a:endParaRPr lang="en-CA" sz="1400" dirty="0">
                        <a:latin typeface="Avenir Book"/>
                      </a:endParaRPr>
                    </a:p>
                  </a:txBody>
                  <a:tcPr/>
                </a:tc>
                <a:tc>
                  <a:txBody>
                    <a:bodyPr/>
                    <a:lstStyle/>
                    <a:p>
                      <a:r>
                        <a:rPr lang="en-CA" sz="1400" u="none" strike="noStrike" kern="1200" baseline="0" dirty="0" smtClean="0">
                          <a:latin typeface="Avenir Book"/>
                        </a:rPr>
                        <a:t>Intermittent stuck-at-last-value</a:t>
                      </a:r>
                      <a:endParaRPr lang="en-CA" sz="1400" dirty="0">
                        <a:latin typeface="Avenir Book"/>
                      </a:endParaRPr>
                    </a:p>
                  </a:txBody>
                  <a:tcPr/>
                </a:tc>
              </a:tr>
              <a:tr h="282801">
                <a:tc>
                  <a:txBody>
                    <a:bodyPr/>
                    <a:lstStyle/>
                    <a:p>
                      <a:r>
                        <a:rPr lang="en-CA" sz="1400" u="none" strike="noStrike" kern="1200" baseline="0" dirty="0" smtClean="0">
                          <a:latin typeface="Avenir Book"/>
                        </a:rPr>
                        <a:t>Hot carrier injection</a:t>
                      </a:r>
                      <a:endParaRPr lang="en-CA" sz="1400" dirty="0">
                        <a:latin typeface="Avenir Book"/>
                      </a:endParaRPr>
                    </a:p>
                  </a:txBody>
                  <a:tcPr/>
                </a:tc>
                <a:tc>
                  <a:txBody>
                    <a:bodyPr/>
                    <a:lstStyle/>
                    <a:p>
                      <a:r>
                        <a:rPr lang="en-CA" sz="1400" u="none" strike="noStrike" kern="1200" baseline="0" dirty="0" smtClean="0">
                          <a:latin typeface="Avenir Book"/>
                        </a:rPr>
                        <a:t>Intermittent delay</a:t>
                      </a:r>
                      <a:endParaRPr lang="en-CA" sz="1400" b="1" dirty="0">
                        <a:latin typeface="Avenir Book"/>
                      </a:endParaRPr>
                    </a:p>
                  </a:txBody>
                  <a:tcPr/>
                </a:tc>
                <a:tc>
                  <a:txBody>
                    <a:bodyPr/>
                    <a:lstStyle/>
                    <a:p>
                      <a:r>
                        <a:rPr lang="en-CA" sz="1400" u="none" strike="noStrike" kern="1200" baseline="0" dirty="0" smtClean="0">
                          <a:latin typeface="Avenir Book"/>
                        </a:rPr>
                        <a:t>Intermittent stuck-at-last-value</a:t>
                      </a:r>
                      <a:endParaRPr lang="en-CA" sz="1400" dirty="0">
                        <a:latin typeface="Avenir Book"/>
                      </a:endParaRPr>
                    </a:p>
                  </a:txBody>
                  <a:tcPr/>
                </a:tc>
              </a:tr>
              <a:tr h="640024">
                <a:tc>
                  <a:txBody>
                    <a:bodyPr/>
                    <a:lstStyle/>
                    <a:p>
                      <a:r>
                        <a:rPr lang="en-CA" sz="1400" u="none" strike="noStrike" kern="1200" baseline="0" dirty="0" err="1" smtClean="0">
                          <a:latin typeface="Avenir Book"/>
                        </a:rPr>
                        <a:t>Electromigration</a:t>
                      </a:r>
                      <a:endParaRPr lang="en-CA" sz="1400" dirty="0">
                        <a:latin typeface="Avenir Book"/>
                      </a:endParaRPr>
                    </a:p>
                  </a:txBody>
                  <a:tcPr/>
                </a:tc>
                <a:tc>
                  <a:txBody>
                    <a:bodyPr/>
                    <a:lstStyle/>
                    <a:p>
                      <a:r>
                        <a:rPr lang="en-CA" sz="1400" u="none" strike="noStrike" kern="1200" baseline="0" dirty="0" smtClean="0">
                          <a:latin typeface="Avenir Book"/>
                        </a:rPr>
                        <a:t>Intermittent delay</a:t>
                      </a:r>
                    </a:p>
                    <a:p>
                      <a:r>
                        <a:rPr lang="en-CA" sz="1400" u="none" strike="noStrike" kern="1200" baseline="0" dirty="0" smtClean="0">
                          <a:latin typeface="Avenir Book"/>
                        </a:rPr>
                        <a:t>Intermittent open</a:t>
                      </a:r>
                    </a:p>
                    <a:p>
                      <a:r>
                        <a:rPr lang="en-CA" sz="1400" u="none" strike="noStrike" kern="1200" baseline="0" dirty="0" smtClean="0">
                          <a:latin typeface="Avenir Book"/>
                        </a:rPr>
                        <a:t>Intermittent short</a:t>
                      </a:r>
                      <a:endParaRPr lang="en-CA" sz="1400" dirty="0">
                        <a:latin typeface="Avenir Book"/>
                      </a:endParaRPr>
                    </a:p>
                  </a:txBody>
                  <a:tcPr/>
                </a:tc>
                <a:tc>
                  <a:txBody>
                    <a:bodyPr/>
                    <a:lstStyle/>
                    <a:p>
                      <a:r>
                        <a:rPr lang="en-CA" sz="1400" u="none" strike="noStrike" kern="1200" baseline="0" dirty="0" smtClean="0">
                          <a:latin typeface="Avenir Book"/>
                        </a:rPr>
                        <a:t>Intermittent stuck-at-last-value</a:t>
                      </a:r>
                    </a:p>
                    <a:p>
                      <a:r>
                        <a:rPr lang="en-CA" sz="1400" u="none" strike="noStrike" kern="1200" baseline="0" dirty="0" smtClean="0">
                          <a:latin typeface="Avenir Book"/>
                        </a:rPr>
                        <a:t>Intermittent stuck-at-zero/one</a:t>
                      </a:r>
                    </a:p>
                    <a:p>
                      <a:r>
                        <a:rPr lang="en-CA" sz="1400" u="none" strike="noStrike" kern="1200" baseline="0" dirty="0" smtClean="0">
                          <a:latin typeface="Avenir Book"/>
                        </a:rPr>
                        <a:t>Dominant-0/1 bridging</a:t>
                      </a:r>
                      <a:endParaRPr lang="en-CA" sz="1400" dirty="0">
                        <a:latin typeface="Avenir Book"/>
                      </a:endParaRPr>
                    </a:p>
                  </a:txBody>
                  <a:tcPr/>
                </a:tc>
              </a:tr>
              <a:tr h="401875">
                <a:tc>
                  <a:txBody>
                    <a:bodyPr/>
                    <a:lstStyle/>
                    <a:p>
                      <a:r>
                        <a:rPr lang="en-CA" sz="1400" u="none" strike="noStrike" kern="1200" baseline="0" dirty="0" smtClean="0">
                          <a:latin typeface="Avenir Book"/>
                        </a:rPr>
                        <a:t>Manufacturing defects</a:t>
                      </a:r>
                      <a:endParaRPr lang="en-CA" sz="1400" dirty="0">
                        <a:latin typeface="Avenir Book"/>
                      </a:endParaRPr>
                    </a:p>
                  </a:txBody>
                  <a:tcPr/>
                </a:tc>
                <a:tc>
                  <a:txBody>
                    <a:bodyPr/>
                    <a:lstStyle/>
                    <a:p>
                      <a:r>
                        <a:rPr lang="en-CA" sz="1400" u="none" strike="noStrike" kern="1200" baseline="0" dirty="0" smtClean="0">
                          <a:latin typeface="Avenir Book"/>
                        </a:rPr>
                        <a:t>Intermittent open </a:t>
                      </a:r>
                    </a:p>
                    <a:p>
                      <a:r>
                        <a:rPr lang="en-CA" sz="1400" u="none" strike="noStrike" kern="1200" baseline="0" dirty="0" smtClean="0">
                          <a:latin typeface="Avenir Book"/>
                        </a:rPr>
                        <a:t>Intermittent short</a:t>
                      </a:r>
                      <a:endParaRPr lang="en-CA" sz="1400" dirty="0">
                        <a:latin typeface="Avenir Book"/>
                      </a:endParaRPr>
                    </a:p>
                  </a:txBody>
                  <a:tcPr/>
                </a:tc>
                <a:tc>
                  <a:txBody>
                    <a:bodyPr/>
                    <a:lstStyle/>
                    <a:p>
                      <a:r>
                        <a:rPr lang="en-CA" sz="1400" u="none" strike="noStrike" kern="1200" baseline="0" dirty="0" smtClean="0">
                          <a:latin typeface="Avenir Book"/>
                        </a:rPr>
                        <a:t>Intermittent stuck-at-zero/one</a:t>
                      </a:r>
                    </a:p>
                    <a:p>
                      <a:r>
                        <a:rPr lang="en-CA" sz="1400" u="none" strike="noStrike" kern="1200" baseline="0" dirty="0" smtClean="0">
                          <a:latin typeface="Avenir Book"/>
                        </a:rPr>
                        <a:t>Dominant-0/1 bridging</a:t>
                      </a:r>
                      <a:endParaRPr lang="en-CA" sz="1400" dirty="0">
                        <a:latin typeface="Avenir Book"/>
                      </a:endParaRPr>
                    </a:p>
                  </a:txBody>
                  <a:tcPr/>
                </a:tc>
              </a:tr>
            </a:tbl>
          </a:graphicData>
        </a:graphic>
      </p:graphicFrame>
    </p:spTree>
    <p:extLst>
      <p:ext uri="{BB962C8B-B14F-4D97-AF65-F5344CB8AC3E}">
        <p14:creationId xmlns:p14="http://schemas.microsoft.com/office/powerpoint/2010/main" val="36740381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Characterization: Experimental Setup</a:t>
            </a:r>
            <a:endParaRPr lang="en-US" dirty="0"/>
          </a:p>
        </p:txBody>
      </p:sp>
      <p:sp>
        <p:nvSpPr>
          <p:cNvPr id="4" name="Slide Number Placeholder 3"/>
          <p:cNvSpPr>
            <a:spLocks noGrp="1"/>
          </p:cNvSpPr>
          <p:nvPr>
            <p:ph type="sldNum" sz="quarter" idx="12"/>
          </p:nvPr>
        </p:nvSpPr>
        <p:spPr>
          <a:xfrm>
            <a:off x="6553200" y="6157913"/>
            <a:ext cx="2133600" cy="365125"/>
          </a:xfrm>
        </p:spPr>
        <p:txBody>
          <a:bodyPr/>
          <a:lstStyle/>
          <a:p>
            <a:fld id="{3C98E685-9A6F-494A-BE35-6E409FEC13B5}" type="slidenum">
              <a:rPr lang="en-US" smtClean="0"/>
              <a:pPr/>
              <a:t>6</a:t>
            </a:fld>
            <a:endParaRPr lang="en-US"/>
          </a:p>
        </p:txBody>
      </p:sp>
      <p:sp>
        <p:nvSpPr>
          <p:cNvPr id="5" name="Content Placeholder 2"/>
          <p:cNvSpPr txBox="1">
            <a:spLocks/>
          </p:cNvSpPr>
          <p:nvPr/>
        </p:nvSpPr>
        <p:spPr>
          <a:xfrm>
            <a:off x="387348" y="1752600"/>
            <a:ext cx="8229600" cy="45259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buFont typeface="Wingdings" pitchFamily="2" charset="2"/>
              <a:buChar char="q"/>
            </a:pPr>
            <a:r>
              <a:rPr lang="en-US" dirty="0" smtClean="0">
                <a:latin typeface="Avenir Book"/>
              </a:rPr>
              <a:t>We used the SPEC2006 benchmark suite.</a:t>
            </a:r>
          </a:p>
          <a:p>
            <a:pPr>
              <a:buFont typeface="Wingdings" pitchFamily="2" charset="2"/>
              <a:buChar char="q"/>
            </a:pPr>
            <a:r>
              <a:rPr lang="en-US" dirty="0" smtClean="0">
                <a:latin typeface="Avenir Book"/>
              </a:rPr>
              <a:t>Modify Microarchitectural-level  simulator.</a:t>
            </a:r>
            <a:endParaRPr lang="en-US" dirty="0">
              <a:latin typeface="Avenir Book"/>
            </a:endParaRPr>
          </a:p>
        </p:txBody>
      </p:sp>
      <p:sp>
        <p:nvSpPr>
          <p:cNvPr id="27" name="Slide Number Placeholder 56"/>
          <p:cNvSpPr txBox="1">
            <a:spLocks/>
          </p:cNvSpPr>
          <p:nvPr/>
        </p:nvSpPr>
        <p:spPr>
          <a:xfrm>
            <a:off x="8577420" y="6751452"/>
            <a:ext cx="36576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145B31-9803-442D-B899-EBB7AEF7A1EC}" type="slidenum">
              <a:rPr lang="en-US" smtClean="0">
                <a:latin typeface="Avenir Book"/>
              </a:rPr>
              <a:pPr/>
              <a:t>6</a:t>
            </a:fld>
            <a:endParaRPr lang="en-US" dirty="0">
              <a:latin typeface="Avenir Book"/>
            </a:endParaRPr>
          </a:p>
        </p:txBody>
      </p:sp>
      <p:sp>
        <p:nvSpPr>
          <p:cNvPr id="56" name="Striped Right Arrow 55"/>
          <p:cNvSpPr/>
          <p:nvPr/>
        </p:nvSpPr>
        <p:spPr>
          <a:xfrm rot="5400000">
            <a:off x="4038600" y="3124200"/>
            <a:ext cx="533400" cy="5334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grpSp>
        <p:nvGrpSpPr>
          <p:cNvPr id="3" name="Group 63"/>
          <p:cNvGrpSpPr/>
          <p:nvPr/>
        </p:nvGrpSpPr>
        <p:grpSpPr>
          <a:xfrm>
            <a:off x="2667000" y="2667000"/>
            <a:ext cx="3314700" cy="1143000"/>
            <a:chOff x="533400" y="2590800"/>
            <a:chExt cx="3314700" cy="1143000"/>
          </a:xfrm>
        </p:grpSpPr>
        <p:sp>
          <p:nvSpPr>
            <p:cNvPr id="33" name="Rounded Rectangle 32"/>
            <p:cNvSpPr/>
            <p:nvPr/>
          </p:nvSpPr>
          <p:spPr>
            <a:xfrm>
              <a:off x="533400" y="2590800"/>
              <a:ext cx="33147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37" name="TextBox 36"/>
            <p:cNvSpPr txBox="1"/>
            <p:nvPr/>
          </p:nvSpPr>
          <p:spPr>
            <a:xfrm>
              <a:off x="533400" y="2667000"/>
              <a:ext cx="3314700" cy="923330"/>
            </a:xfrm>
            <a:prstGeom prst="rect">
              <a:avLst/>
            </a:prstGeom>
            <a:noFill/>
          </p:spPr>
          <p:txBody>
            <a:bodyPr wrap="square" rtlCol="0">
              <a:spAutoFit/>
            </a:bodyPr>
            <a:lstStyle/>
            <a:p>
              <a:r>
                <a:rPr lang="en-CA" b="1" dirty="0" smtClean="0">
                  <a:solidFill>
                    <a:schemeClr val="bg1"/>
                  </a:solidFill>
                  <a:latin typeface="Avenir Book"/>
                </a:rPr>
                <a:t>Microarchitectural Simulator</a:t>
              </a:r>
            </a:p>
            <a:p>
              <a:pPr algn="ctr"/>
              <a:r>
                <a:rPr lang="en-CA" b="1" dirty="0" smtClean="0">
                  <a:solidFill>
                    <a:schemeClr val="bg1"/>
                  </a:solidFill>
                  <a:latin typeface="Avenir Book"/>
                </a:rPr>
                <a:t>+</a:t>
              </a:r>
            </a:p>
            <a:p>
              <a:pPr algn="ctr"/>
              <a:r>
                <a:rPr lang="en-CA" b="1" dirty="0" smtClean="0">
                  <a:solidFill>
                    <a:schemeClr val="bg1"/>
                  </a:solidFill>
                  <a:latin typeface="Avenir Book"/>
                </a:rPr>
                <a:t>Fault Model</a:t>
              </a:r>
              <a:endParaRPr lang="en-CA" b="1" dirty="0">
                <a:solidFill>
                  <a:schemeClr val="bg1"/>
                </a:solidFill>
                <a:latin typeface="Avenir Book"/>
              </a:endParaRPr>
            </a:p>
          </p:txBody>
        </p:sp>
      </p:grpSp>
      <p:sp>
        <p:nvSpPr>
          <p:cNvPr id="48" name="Explosion 2 47"/>
          <p:cNvSpPr/>
          <p:nvPr/>
        </p:nvSpPr>
        <p:spPr>
          <a:xfrm rot="813043">
            <a:off x="3270033" y="5256120"/>
            <a:ext cx="2286000" cy="1341252"/>
          </a:xfrm>
          <a:prstGeom prst="irregularSeal2">
            <a:avLst/>
          </a:prstGeom>
          <a:solidFill>
            <a:srgbClr val="C00000"/>
          </a:soli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49" name="TextBox 48"/>
          <p:cNvSpPr txBox="1"/>
          <p:nvPr/>
        </p:nvSpPr>
        <p:spPr>
          <a:xfrm>
            <a:off x="5650350" y="5705915"/>
            <a:ext cx="2095500" cy="369332"/>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Crash</a:t>
            </a:r>
            <a:endParaRPr lang="en-CA" b="1" dirty="0">
              <a:effectLst>
                <a:outerShdw blurRad="38100" dist="38100" dir="2700000" algn="tl">
                  <a:srgbClr val="000000">
                    <a:alpha val="43137"/>
                  </a:srgbClr>
                </a:outerShdw>
              </a:effectLst>
              <a:latin typeface="Avenir Book"/>
            </a:endParaRPr>
          </a:p>
        </p:txBody>
      </p:sp>
      <p:sp>
        <p:nvSpPr>
          <p:cNvPr id="50" name="Explosion 2 49"/>
          <p:cNvSpPr/>
          <p:nvPr/>
        </p:nvSpPr>
        <p:spPr>
          <a:xfrm>
            <a:off x="3581400" y="4438744"/>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51" name="Explosion 2 50"/>
          <p:cNvSpPr/>
          <p:nvPr/>
        </p:nvSpPr>
        <p:spPr>
          <a:xfrm>
            <a:off x="4829659" y="4472781"/>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52" name="Explosion 2 51"/>
          <p:cNvSpPr/>
          <p:nvPr/>
        </p:nvSpPr>
        <p:spPr>
          <a:xfrm>
            <a:off x="4448659" y="4777581"/>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53" name="Explosion 2 52"/>
          <p:cNvSpPr/>
          <p:nvPr/>
        </p:nvSpPr>
        <p:spPr>
          <a:xfrm>
            <a:off x="5134459" y="4777581"/>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54" name="Explosion 2 53"/>
          <p:cNvSpPr/>
          <p:nvPr/>
        </p:nvSpPr>
        <p:spPr>
          <a:xfrm>
            <a:off x="4829659" y="5082381"/>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55" name="Explosion 2 54"/>
          <p:cNvSpPr/>
          <p:nvPr/>
        </p:nvSpPr>
        <p:spPr>
          <a:xfrm>
            <a:off x="3648559" y="4167981"/>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cxnSp>
        <p:nvCxnSpPr>
          <p:cNvPr id="58" name="Straight Connector 57"/>
          <p:cNvCxnSpPr/>
          <p:nvPr/>
        </p:nvCxnSpPr>
        <p:spPr>
          <a:xfrm>
            <a:off x="3144719" y="4114800"/>
            <a:ext cx="28369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829659" y="3810000"/>
            <a:ext cx="1266341" cy="369332"/>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Fault start</a:t>
            </a:r>
            <a:endParaRPr lang="en-CA" b="1" dirty="0">
              <a:effectLst>
                <a:outerShdw blurRad="38100" dist="38100" dir="2700000" algn="tl">
                  <a:srgbClr val="000000">
                    <a:alpha val="43137"/>
                  </a:srgbClr>
                </a:outerShdw>
              </a:effectLst>
              <a:latin typeface="Avenir Book"/>
            </a:endParaRPr>
          </a:p>
        </p:txBody>
      </p:sp>
      <p:cxnSp>
        <p:nvCxnSpPr>
          <p:cNvPr id="61" name="Straight Arrow Connector 60"/>
          <p:cNvCxnSpPr/>
          <p:nvPr/>
        </p:nvCxnSpPr>
        <p:spPr>
          <a:xfrm>
            <a:off x="5867400" y="4179332"/>
            <a:ext cx="0" cy="1526583"/>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867400" y="4564365"/>
            <a:ext cx="1936071" cy="369332"/>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Crash Distance</a:t>
            </a:r>
            <a:endParaRPr lang="en-CA" b="1" dirty="0">
              <a:effectLst>
                <a:outerShdw blurRad="38100" dist="38100" dir="2700000" algn="tl">
                  <a:srgbClr val="000000">
                    <a:alpha val="43137"/>
                  </a:srgbClr>
                </a:outerShdw>
              </a:effectLst>
              <a:latin typeface="Avenir Book"/>
            </a:endParaRPr>
          </a:p>
        </p:txBody>
      </p:sp>
      <p:grpSp>
        <p:nvGrpSpPr>
          <p:cNvPr id="6" name="Group 89"/>
          <p:cNvGrpSpPr/>
          <p:nvPr/>
        </p:nvGrpSpPr>
        <p:grpSpPr>
          <a:xfrm>
            <a:off x="2362200" y="4272558"/>
            <a:ext cx="2977082" cy="985242"/>
            <a:chOff x="2362200" y="4272558"/>
            <a:chExt cx="2977082" cy="985242"/>
          </a:xfrm>
        </p:grpSpPr>
        <p:cxnSp>
          <p:nvCxnSpPr>
            <p:cNvPr id="78" name="Straight Arrow Connector 77"/>
            <p:cNvCxnSpPr>
              <a:stCxn id="55" idx="1"/>
            </p:cNvCxnSpPr>
            <p:nvPr/>
          </p:nvCxnSpPr>
          <p:spPr>
            <a:xfrm flipH="1">
              <a:off x="2362200" y="4272558"/>
              <a:ext cx="1286359" cy="200223"/>
            </a:xfrm>
            <a:prstGeom prst="straightConnector1">
              <a:avLst/>
            </a:prstGeom>
            <a:ln w="25400">
              <a:solidFill>
                <a:schemeClr val="tx1">
                  <a:lumMod val="85000"/>
                  <a:lumOff val="1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0" idx="1"/>
            </p:cNvCxnSpPr>
            <p:nvPr/>
          </p:nvCxnSpPr>
          <p:spPr>
            <a:xfrm flipH="1" flipV="1">
              <a:off x="2362200" y="4526453"/>
              <a:ext cx="1219200" cy="16868"/>
            </a:xfrm>
            <a:prstGeom prst="straightConnector1">
              <a:avLst/>
            </a:prstGeom>
            <a:ln w="25400">
              <a:solidFill>
                <a:schemeClr val="tx1">
                  <a:lumMod val="85000"/>
                  <a:lumOff val="1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51" idx="2"/>
            </p:cNvCxnSpPr>
            <p:nvPr/>
          </p:nvCxnSpPr>
          <p:spPr>
            <a:xfrm flipH="1">
              <a:off x="2362200" y="4625802"/>
              <a:ext cx="2672282" cy="123229"/>
            </a:xfrm>
            <a:prstGeom prst="straightConnector1">
              <a:avLst/>
            </a:prstGeom>
            <a:ln w="25400">
              <a:solidFill>
                <a:schemeClr val="tx1">
                  <a:lumMod val="85000"/>
                  <a:lumOff val="1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52" idx="1"/>
            </p:cNvCxnSpPr>
            <p:nvPr/>
          </p:nvCxnSpPr>
          <p:spPr>
            <a:xfrm flipH="1">
              <a:off x="2362200" y="4882158"/>
              <a:ext cx="2086459" cy="51539"/>
            </a:xfrm>
            <a:prstGeom prst="straightConnector1">
              <a:avLst/>
            </a:prstGeom>
            <a:ln w="25400">
              <a:solidFill>
                <a:schemeClr val="tx1">
                  <a:lumMod val="85000"/>
                  <a:lumOff val="1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3" idx="2"/>
            </p:cNvCxnSpPr>
            <p:nvPr/>
          </p:nvCxnSpPr>
          <p:spPr>
            <a:xfrm flipH="1">
              <a:off x="2362200" y="4930602"/>
              <a:ext cx="2977082" cy="151779"/>
            </a:xfrm>
            <a:prstGeom prst="straightConnector1">
              <a:avLst/>
            </a:prstGeom>
            <a:ln w="25400">
              <a:solidFill>
                <a:schemeClr val="tx1">
                  <a:lumMod val="85000"/>
                  <a:lumOff val="1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54" idx="2"/>
            </p:cNvCxnSpPr>
            <p:nvPr/>
          </p:nvCxnSpPr>
          <p:spPr>
            <a:xfrm flipH="1">
              <a:off x="2362200" y="5235402"/>
              <a:ext cx="2672282" cy="22398"/>
            </a:xfrm>
            <a:prstGeom prst="straightConnector1">
              <a:avLst/>
            </a:prstGeom>
            <a:ln w="25400">
              <a:solidFill>
                <a:schemeClr val="tx1">
                  <a:lumMod val="85000"/>
                  <a:lumOff val="15000"/>
                </a:schemeClr>
              </a:solidFill>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91" name="TextBox 90"/>
          <p:cNvSpPr txBox="1"/>
          <p:nvPr/>
        </p:nvSpPr>
        <p:spPr>
          <a:xfrm>
            <a:off x="228600" y="4611469"/>
            <a:ext cx="2133600" cy="646331"/>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Error Propagation Set</a:t>
            </a:r>
            <a:endParaRPr lang="en-CA" b="1" dirty="0">
              <a:effectLst>
                <a:outerShdw blurRad="38100" dist="38100" dir="2700000" algn="tl">
                  <a:srgbClr val="000000">
                    <a:alpha val="43137"/>
                  </a:srgbClr>
                </a:outerShdw>
              </a:effectLst>
              <a:latin typeface="Avenir Book"/>
            </a:endParaRPr>
          </a:p>
        </p:txBody>
      </p:sp>
      <p:sp>
        <p:nvSpPr>
          <p:cNvPr id="30" name="Slide Number Placeholder 3"/>
          <p:cNvSpPr txBox="1">
            <a:spLocks/>
          </p:cNvSpPr>
          <p:nvPr/>
        </p:nvSpPr>
        <p:spPr>
          <a:xfrm>
            <a:off x="7978584" y="18288"/>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Avenir Book"/>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C98E685-9A6F-494A-BE35-6E409FEC13B5}" type="slidenum">
              <a:rPr lang="en-US" smtClean="0"/>
              <a:pPr algn="r"/>
              <a:t>6</a:t>
            </a:fld>
            <a:endParaRPr lang="en-US"/>
          </a:p>
        </p:txBody>
      </p:sp>
    </p:spTree>
    <p:extLst>
      <p:ext uri="{BB962C8B-B14F-4D97-AF65-F5344CB8AC3E}">
        <p14:creationId xmlns:p14="http://schemas.microsoft.com/office/powerpoint/2010/main" val="37933840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childTnLst>
                                    <p:set>
                                      <p:cBhvr>
                                        <p:cTn id="9" dur="1" fill="hold">
                                          <p:stCondLst>
                                            <p:cond delay="0"/>
                                          </p:stCondLst>
                                        </p:cTn>
                                        <p:tgtEl>
                                          <p:spTgt spid="5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0" nodeType="clickEffect">
                                  <p:stCondLst>
                                    <p:cond delay="0"/>
                                  </p:stCondLst>
                                  <p:childTnLst>
                                    <p:animMotion origin="layout" path="M -3.33333E-6 -2.83237E-6 L -0.00416 0.37179 " pathEditMode="relative" rAng="0" ptsTypes="AA">
                                      <p:cBhvr>
                                        <p:cTn id="13" dur="2000" fill="hold"/>
                                        <p:tgtEl>
                                          <p:spTgt spid="56"/>
                                        </p:tgtEl>
                                        <p:attrNameLst>
                                          <p:attrName>ppt_x</p:attrName>
                                          <p:attrName>ppt_y</p:attrName>
                                        </p:attrNameLst>
                                      </p:cBhvr>
                                      <p:rCtr x="-208" y="18590"/>
                                    </p:animMotion>
                                  </p:childTnLst>
                                </p:cTn>
                              </p:par>
                              <p:par>
                                <p:cTn id="14" presetID="1" presetClass="entr" presetSubtype="0" fill="hold" nodeType="withEffect">
                                  <p:stCondLst>
                                    <p:cond delay="0"/>
                                  </p:stCondLst>
                                  <p:childTnLst>
                                    <p:set>
                                      <p:cBhvr>
                                        <p:cTn id="15" dur="1" fill="hold">
                                          <p:stCondLst>
                                            <p:cond delay="0"/>
                                          </p:stCondLst>
                                        </p:cTn>
                                        <p:tgtEl>
                                          <p:spTgt spid="58"/>
                                        </p:tgtEl>
                                        <p:attrNameLst>
                                          <p:attrName>style.visibility</p:attrName>
                                        </p:attrNameLst>
                                      </p:cBhvr>
                                      <p:to>
                                        <p:strVal val="visible"/>
                                      </p:to>
                                    </p:set>
                                  </p:childTnLst>
                                </p:cTn>
                              </p:par>
                              <p:par>
                                <p:cTn id="16" presetID="1" presetClass="entr" presetSubtype="0" fill="hold" grpId="0" nodeType="withEffect">
                                  <p:stCondLst>
                                    <p:cond delay="300"/>
                                  </p:stCondLst>
                                  <p:childTnLst>
                                    <p:set>
                                      <p:cBhvr>
                                        <p:cTn id="17" dur="1" fill="hold">
                                          <p:stCondLst>
                                            <p:cond delay="0"/>
                                          </p:stCondLst>
                                        </p:cTn>
                                        <p:tgtEl>
                                          <p:spTgt spid="59"/>
                                        </p:tgtEl>
                                        <p:attrNameLst>
                                          <p:attrName>style.visibility</p:attrName>
                                        </p:attrNameLst>
                                      </p:cBhvr>
                                      <p:to>
                                        <p:strVal val="visible"/>
                                      </p:to>
                                    </p:set>
                                  </p:childTnLst>
                                </p:cTn>
                              </p:par>
                              <p:par>
                                <p:cTn id="18" presetID="1" presetClass="entr" presetSubtype="0" fill="hold" grpId="0" nodeType="withEffect">
                                  <p:stCondLst>
                                    <p:cond delay="500"/>
                                  </p:stCondLst>
                                  <p:childTnLst>
                                    <p:set>
                                      <p:cBhvr>
                                        <p:cTn id="19" dur="1" fill="hold">
                                          <p:stCondLst>
                                            <p:cond delay="0"/>
                                          </p:stCondLst>
                                        </p:cTn>
                                        <p:tgtEl>
                                          <p:spTgt spid="55"/>
                                        </p:tgtEl>
                                        <p:attrNameLst>
                                          <p:attrName>style.visibility</p:attrName>
                                        </p:attrNameLst>
                                      </p:cBhvr>
                                      <p:to>
                                        <p:strVal val="visible"/>
                                      </p:to>
                                    </p:set>
                                  </p:childTnLst>
                                </p:cTn>
                              </p:par>
                              <p:par>
                                <p:cTn id="20" presetID="1" presetClass="entr" presetSubtype="0" fill="hold" grpId="0" nodeType="withEffect">
                                  <p:stCondLst>
                                    <p:cond delay="500"/>
                                  </p:stCondLst>
                                  <p:childTnLst>
                                    <p:set>
                                      <p:cBhvr>
                                        <p:cTn id="21" dur="1" fill="hold">
                                          <p:stCondLst>
                                            <p:cond delay="0"/>
                                          </p:stCondLst>
                                        </p:cTn>
                                        <p:tgtEl>
                                          <p:spTgt spid="51"/>
                                        </p:tgtEl>
                                        <p:attrNameLst>
                                          <p:attrName>style.visibility</p:attrName>
                                        </p:attrNameLst>
                                      </p:cBhvr>
                                      <p:to>
                                        <p:strVal val="visible"/>
                                      </p:to>
                                    </p:set>
                                  </p:childTnLst>
                                </p:cTn>
                              </p:par>
                              <p:par>
                                <p:cTn id="22" presetID="1" presetClass="entr" presetSubtype="0" fill="hold" grpId="0" nodeType="withEffect">
                                  <p:stCondLst>
                                    <p:cond delay="1000"/>
                                  </p:stCondLst>
                                  <p:childTnLst>
                                    <p:set>
                                      <p:cBhvr>
                                        <p:cTn id="23" dur="1" fill="hold">
                                          <p:stCondLst>
                                            <p:cond delay="0"/>
                                          </p:stCondLst>
                                        </p:cTn>
                                        <p:tgtEl>
                                          <p:spTgt spid="50"/>
                                        </p:tgtEl>
                                        <p:attrNameLst>
                                          <p:attrName>style.visibility</p:attrName>
                                        </p:attrNameLst>
                                      </p:cBhvr>
                                      <p:to>
                                        <p:strVal val="visible"/>
                                      </p:to>
                                    </p:set>
                                  </p:childTnLst>
                                </p:cTn>
                              </p:par>
                              <p:par>
                                <p:cTn id="24" presetID="1" presetClass="entr" presetSubtype="0" fill="hold" grpId="0" nodeType="withEffect">
                                  <p:stCondLst>
                                    <p:cond delay="1000"/>
                                  </p:stCondLst>
                                  <p:childTnLst>
                                    <p:set>
                                      <p:cBhvr>
                                        <p:cTn id="25" dur="1" fill="hold">
                                          <p:stCondLst>
                                            <p:cond delay="0"/>
                                          </p:stCondLst>
                                        </p:cTn>
                                        <p:tgtEl>
                                          <p:spTgt spid="53"/>
                                        </p:tgtEl>
                                        <p:attrNameLst>
                                          <p:attrName>style.visibility</p:attrName>
                                        </p:attrNameLst>
                                      </p:cBhvr>
                                      <p:to>
                                        <p:strVal val="visible"/>
                                      </p:to>
                                    </p:set>
                                  </p:childTnLst>
                                </p:cTn>
                              </p:par>
                              <p:par>
                                <p:cTn id="26" presetID="1" presetClass="entr" presetSubtype="0" fill="hold" grpId="0" nodeType="withEffect">
                                  <p:stCondLst>
                                    <p:cond delay="1500"/>
                                  </p:stCondLst>
                                  <p:childTnLst>
                                    <p:set>
                                      <p:cBhvr>
                                        <p:cTn id="27" dur="1" fill="hold">
                                          <p:stCondLst>
                                            <p:cond delay="0"/>
                                          </p:stCondLst>
                                        </p:cTn>
                                        <p:tgtEl>
                                          <p:spTgt spid="54"/>
                                        </p:tgtEl>
                                        <p:attrNameLst>
                                          <p:attrName>style.visibility</p:attrName>
                                        </p:attrNameLst>
                                      </p:cBhvr>
                                      <p:to>
                                        <p:strVal val="visible"/>
                                      </p:to>
                                    </p:set>
                                  </p:childTnLst>
                                </p:cTn>
                              </p:par>
                              <p:par>
                                <p:cTn id="28" presetID="1" presetClass="entr" presetSubtype="0" fill="hold" grpId="0" nodeType="withEffect">
                                  <p:stCondLst>
                                    <p:cond delay="1500"/>
                                  </p:stCondLst>
                                  <p:childTnLst>
                                    <p:set>
                                      <p:cBhvr>
                                        <p:cTn id="29" dur="1" fill="hold">
                                          <p:stCondLst>
                                            <p:cond delay="0"/>
                                          </p:stCondLst>
                                        </p:cTn>
                                        <p:tgtEl>
                                          <p:spTgt spid="52"/>
                                        </p:tgtEl>
                                        <p:attrNameLst>
                                          <p:attrName>style.visibility</p:attrName>
                                        </p:attrNameLst>
                                      </p:cBhvr>
                                      <p:to>
                                        <p:strVal val="visible"/>
                                      </p:to>
                                    </p:set>
                                  </p:childTnLst>
                                </p:cTn>
                              </p:par>
                            </p:childTnLst>
                          </p:cTn>
                        </p:par>
                        <p:par>
                          <p:cTn id="30" fill="hold">
                            <p:stCondLst>
                              <p:cond delay="2000"/>
                            </p:stCondLst>
                            <p:childTnLst>
                              <p:par>
                                <p:cTn id="31" presetID="1" presetClass="entr" presetSubtype="0"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6" grpId="1" animBg="1"/>
      <p:bldP spid="48" grpId="0" animBg="1"/>
      <p:bldP spid="49" grpId="0"/>
      <p:bldP spid="50" grpId="0" animBg="1"/>
      <p:bldP spid="51" grpId="0" animBg="1"/>
      <p:bldP spid="52" grpId="0" animBg="1"/>
      <p:bldP spid="53" grpId="0" animBg="1"/>
      <p:bldP spid="54" grpId="0" animBg="1"/>
      <p:bldP spid="55" grpId="0" animBg="1"/>
      <p:bldP spid="59" grpId="0"/>
      <p:bldP spid="62" grpId="0"/>
      <p:bldP spid="9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triped Right Arrow 55"/>
          <p:cNvSpPr/>
          <p:nvPr/>
        </p:nvSpPr>
        <p:spPr>
          <a:xfrm rot="5400000">
            <a:off x="4038600" y="3124200"/>
            <a:ext cx="533400" cy="5334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2" name="Title 1"/>
          <p:cNvSpPr>
            <a:spLocks noGrp="1"/>
          </p:cNvSpPr>
          <p:nvPr>
            <p:ph type="title"/>
          </p:nvPr>
        </p:nvSpPr>
        <p:spPr/>
        <p:txBody>
          <a:bodyPr>
            <a:normAutofit/>
          </a:bodyPr>
          <a:lstStyle/>
          <a:p>
            <a:r>
              <a:rPr lang="en-US" dirty="0" smtClean="0"/>
              <a:t>Characterization: Experimental Setup</a:t>
            </a:r>
            <a:endParaRPr lang="en-US" dirty="0"/>
          </a:p>
        </p:txBody>
      </p:sp>
      <p:sp>
        <p:nvSpPr>
          <p:cNvPr id="4" name="Slide Number Placeholder 3"/>
          <p:cNvSpPr>
            <a:spLocks noGrp="1"/>
          </p:cNvSpPr>
          <p:nvPr>
            <p:ph type="sldNum" sz="quarter" idx="12"/>
          </p:nvPr>
        </p:nvSpPr>
        <p:spPr>
          <a:xfrm>
            <a:off x="6553200" y="6157913"/>
            <a:ext cx="2133600" cy="365125"/>
          </a:xfrm>
        </p:spPr>
        <p:txBody>
          <a:bodyPr/>
          <a:lstStyle/>
          <a:p>
            <a:fld id="{3C98E685-9A6F-494A-BE35-6E409FEC13B5}" type="slidenum">
              <a:rPr lang="en-US" smtClean="0"/>
              <a:pPr/>
              <a:t>7</a:t>
            </a:fld>
            <a:endParaRPr lang="en-US"/>
          </a:p>
        </p:txBody>
      </p:sp>
      <p:sp>
        <p:nvSpPr>
          <p:cNvPr id="5" name="Content Placeholder 2"/>
          <p:cNvSpPr txBox="1">
            <a:spLocks/>
          </p:cNvSpPr>
          <p:nvPr/>
        </p:nvSpPr>
        <p:spPr>
          <a:xfrm>
            <a:off x="387348" y="1752600"/>
            <a:ext cx="8229600" cy="45259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buFont typeface="Wingdings" pitchFamily="2" charset="2"/>
              <a:buChar char="q"/>
            </a:pPr>
            <a:r>
              <a:rPr lang="en-US" dirty="0" smtClean="0">
                <a:latin typeface="Avenir Book"/>
              </a:rPr>
              <a:t>We used the SPEC2006 benchmark suite.</a:t>
            </a:r>
          </a:p>
          <a:p>
            <a:pPr>
              <a:buFont typeface="Wingdings" pitchFamily="2" charset="2"/>
              <a:buChar char="q"/>
            </a:pPr>
            <a:r>
              <a:rPr lang="en-US" dirty="0" smtClean="0">
                <a:latin typeface="Avenir Book"/>
              </a:rPr>
              <a:t>Modify Microarchitectural-level  simulator.</a:t>
            </a:r>
            <a:endParaRPr lang="en-US" dirty="0">
              <a:latin typeface="Avenir Book"/>
            </a:endParaRPr>
          </a:p>
        </p:txBody>
      </p:sp>
      <p:sp>
        <p:nvSpPr>
          <p:cNvPr id="33" name="Rounded Rectangle 32"/>
          <p:cNvSpPr/>
          <p:nvPr/>
        </p:nvSpPr>
        <p:spPr>
          <a:xfrm>
            <a:off x="2667000" y="2667000"/>
            <a:ext cx="33147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37" name="TextBox 36"/>
          <p:cNvSpPr txBox="1"/>
          <p:nvPr/>
        </p:nvSpPr>
        <p:spPr>
          <a:xfrm>
            <a:off x="2667000" y="2743200"/>
            <a:ext cx="3314700" cy="923330"/>
          </a:xfrm>
          <a:prstGeom prst="rect">
            <a:avLst/>
          </a:prstGeom>
          <a:noFill/>
        </p:spPr>
        <p:txBody>
          <a:bodyPr wrap="square" rtlCol="0">
            <a:spAutoFit/>
          </a:bodyPr>
          <a:lstStyle/>
          <a:p>
            <a:r>
              <a:rPr lang="en-CA" b="1" dirty="0" smtClean="0">
                <a:solidFill>
                  <a:schemeClr val="bg1"/>
                </a:solidFill>
                <a:latin typeface="Avenir Book"/>
              </a:rPr>
              <a:t>Microarchitectural Simulator</a:t>
            </a:r>
          </a:p>
          <a:p>
            <a:pPr algn="ctr"/>
            <a:r>
              <a:rPr lang="en-CA" b="1" dirty="0" smtClean="0">
                <a:solidFill>
                  <a:schemeClr val="bg1"/>
                </a:solidFill>
                <a:latin typeface="Avenir Book"/>
              </a:rPr>
              <a:t>+</a:t>
            </a:r>
          </a:p>
          <a:p>
            <a:pPr algn="ctr"/>
            <a:r>
              <a:rPr lang="en-CA" b="1" dirty="0" smtClean="0">
                <a:solidFill>
                  <a:schemeClr val="bg1"/>
                </a:solidFill>
                <a:latin typeface="Avenir Book"/>
              </a:rPr>
              <a:t>Fault Model</a:t>
            </a:r>
            <a:endParaRPr lang="en-CA" b="1" dirty="0">
              <a:solidFill>
                <a:schemeClr val="bg1"/>
              </a:solidFill>
              <a:latin typeface="Avenir Book"/>
            </a:endParaRPr>
          </a:p>
        </p:txBody>
      </p:sp>
      <p:sp>
        <p:nvSpPr>
          <p:cNvPr id="49" name="TextBox 48"/>
          <p:cNvSpPr txBox="1"/>
          <p:nvPr/>
        </p:nvSpPr>
        <p:spPr>
          <a:xfrm>
            <a:off x="5650350" y="6019800"/>
            <a:ext cx="2927070" cy="369332"/>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Silent Data Corruption</a:t>
            </a:r>
            <a:endParaRPr lang="en-CA" b="1" dirty="0">
              <a:effectLst>
                <a:outerShdw blurRad="38100" dist="38100" dir="2700000" algn="tl">
                  <a:srgbClr val="000000">
                    <a:alpha val="43137"/>
                  </a:srgbClr>
                </a:outerShdw>
              </a:effectLst>
              <a:latin typeface="Avenir Book"/>
            </a:endParaRPr>
          </a:p>
        </p:txBody>
      </p:sp>
      <p:sp>
        <p:nvSpPr>
          <p:cNvPr id="51" name="Explosion 2 50"/>
          <p:cNvSpPr/>
          <p:nvPr/>
        </p:nvSpPr>
        <p:spPr>
          <a:xfrm>
            <a:off x="4829659" y="4472781"/>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52" name="Explosion 2 51"/>
          <p:cNvSpPr/>
          <p:nvPr/>
        </p:nvSpPr>
        <p:spPr>
          <a:xfrm>
            <a:off x="4448659" y="4777581"/>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54" name="Explosion 2 53"/>
          <p:cNvSpPr/>
          <p:nvPr/>
        </p:nvSpPr>
        <p:spPr>
          <a:xfrm>
            <a:off x="4829659" y="5082381"/>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55" name="Explosion 2 54"/>
          <p:cNvSpPr/>
          <p:nvPr/>
        </p:nvSpPr>
        <p:spPr>
          <a:xfrm>
            <a:off x="3648559" y="4167981"/>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cxnSp>
        <p:nvCxnSpPr>
          <p:cNvPr id="58" name="Straight Connector 57"/>
          <p:cNvCxnSpPr/>
          <p:nvPr/>
        </p:nvCxnSpPr>
        <p:spPr>
          <a:xfrm>
            <a:off x="3144719" y="4114800"/>
            <a:ext cx="28369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829659" y="3810000"/>
            <a:ext cx="1266341" cy="369332"/>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Fault start</a:t>
            </a:r>
            <a:endParaRPr lang="en-CA" b="1" dirty="0">
              <a:effectLst>
                <a:outerShdw blurRad="38100" dist="38100" dir="2700000" algn="tl">
                  <a:srgbClr val="000000">
                    <a:alpha val="43137"/>
                  </a:srgbClr>
                </a:outerShdw>
              </a:effectLst>
              <a:latin typeface="Avenir Book"/>
            </a:endParaRPr>
          </a:p>
        </p:txBody>
      </p:sp>
      <p:sp>
        <p:nvSpPr>
          <p:cNvPr id="3" name="TextBox 2"/>
          <p:cNvSpPr txBox="1"/>
          <p:nvPr/>
        </p:nvSpPr>
        <p:spPr>
          <a:xfrm>
            <a:off x="3386629" y="6031468"/>
            <a:ext cx="2353159" cy="369332"/>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Program Output</a:t>
            </a:r>
            <a:endParaRPr lang="en-CA" b="1" dirty="0">
              <a:effectLst>
                <a:outerShdw blurRad="38100" dist="38100" dir="2700000" algn="tl">
                  <a:srgbClr val="000000">
                    <a:alpha val="43137"/>
                  </a:srgbClr>
                </a:outerShdw>
              </a:effectLst>
              <a:latin typeface="Avenir Book"/>
            </a:endParaRPr>
          </a:p>
        </p:txBody>
      </p:sp>
      <p:sp>
        <p:nvSpPr>
          <p:cNvPr id="7" name="Multiply 6"/>
          <p:cNvSpPr/>
          <p:nvPr/>
        </p:nvSpPr>
        <p:spPr>
          <a:xfrm>
            <a:off x="3839059" y="5891729"/>
            <a:ext cx="990600" cy="773668"/>
          </a:xfrm>
          <a:prstGeom prst="mathMultiply">
            <a:avLst/>
          </a:prstGeom>
          <a:solidFill>
            <a:srgbClr val="C00000">
              <a:alpha val="73000"/>
            </a:srgbClr>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cxnSp>
        <p:nvCxnSpPr>
          <p:cNvPr id="24" name="Straight Connector 23"/>
          <p:cNvCxnSpPr/>
          <p:nvPr/>
        </p:nvCxnSpPr>
        <p:spPr>
          <a:xfrm>
            <a:off x="3106619" y="5791200"/>
            <a:ext cx="28369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876800" y="5421868"/>
            <a:ext cx="1799741" cy="369332"/>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Program End</a:t>
            </a:r>
            <a:endParaRPr lang="en-CA" b="1" dirty="0">
              <a:effectLst>
                <a:outerShdw blurRad="38100" dist="38100" dir="2700000" algn="tl">
                  <a:srgbClr val="000000">
                    <a:alpha val="43137"/>
                  </a:srgbClr>
                </a:outerShdw>
              </a:effectLst>
              <a:latin typeface="Avenir Book"/>
            </a:endParaRPr>
          </a:p>
        </p:txBody>
      </p:sp>
      <p:sp>
        <p:nvSpPr>
          <p:cNvPr id="20" name="Slide Number Placeholder 3"/>
          <p:cNvSpPr txBox="1">
            <a:spLocks/>
          </p:cNvSpPr>
          <p:nvPr/>
        </p:nvSpPr>
        <p:spPr>
          <a:xfrm>
            <a:off x="7978584" y="18288"/>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Avenir Book"/>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C98E685-9A6F-494A-BE35-6E409FEC13B5}" type="slidenum">
              <a:rPr lang="en-US" smtClean="0"/>
              <a:pPr algn="r"/>
              <a:t>7</a:t>
            </a:fld>
            <a:endParaRPr lang="en-US"/>
          </a:p>
        </p:txBody>
      </p:sp>
    </p:spTree>
    <p:extLst>
      <p:ext uri="{BB962C8B-B14F-4D97-AF65-F5344CB8AC3E}">
        <p14:creationId xmlns:p14="http://schemas.microsoft.com/office/powerpoint/2010/main" val="20376908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42" presetClass="path" presetSubtype="0" accel="50000" decel="50000" fill="hold" grpId="1" nodeType="withEffect">
                                  <p:stCondLst>
                                    <p:cond delay="0"/>
                                  </p:stCondLst>
                                  <p:childTnLst>
                                    <p:animMotion origin="layout" path="M -3.33333E-6 -2.83237E-6 L 0.00417 0.30521 " pathEditMode="relative" rAng="0" ptsTypes="AA">
                                      <p:cBhvr>
                                        <p:cTn id="10" dur="2000" fill="hold"/>
                                        <p:tgtEl>
                                          <p:spTgt spid="56"/>
                                        </p:tgtEl>
                                        <p:attrNameLst>
                                          <p:attrName>ppt_x</p:attrName>
                                          <p:attrName>ppt_y</p:attrName>
                                        </p:attrNameLst>
                                      </p:cBhvr>
                                      <p:rCtr x="208" y="15260"/>
                                    </p:animMotion>
                                  </p:childTnLst>
                                </p:cTn>
                              </p:par>
                              <p:par>
                                <p:cTn id="11" presetID="1" presetClass="entr" presetSubtype="0" fill="hold" grpId="0" nodeType="withEffect">
                                  <p:stCondLst>
                                    <p:cond delay="300"/>
                                  </p:stCondLst>
                                  <p:childTnLst>
                                    <p:set>
                                      <p:cBhvr>
                                        <p:cTn id="12" dur="1" fill="hold">
                                          <p:stCondLst>
                                            <p:cond delay="0"/>
                                          </p:stCondLst>
                                        </p:cTn>
                                        <p:tgtEl>
                                          <p:spTgt spid="59"/>
                                        </p:tgtEl>
                                        <p:attrNameLst>
                                          <p:attrName>style.visibility</p:attrName>
                                        </p:attrNameLst>
                                      </p:cBhvr>
                                      <p:to>
                                        <p:strVal val="visible"/>
                                      </p:to>
                                    </p:set>
                                  </p:childTnLst>
                                </p:cTn>
                              </p:par>
                              <p:par>
                                <p:cTn id="13" presetID="1" presetClass="entr" presetSubtype="0" fill="hold" grpId="0" nodeType="withEffect">
                                  <p:stCondLst>
                                    <p:cond delay="50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50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150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grpId="0" nodeType="withEffect">
                                  <p:stCondLst>
                                    <p:cond delay="1500"/>
                                  </p:stCondLst>
                                  <p:childTnLst>
                                    <p:set>
                                      <p:cBhvr>
                                        <p:cTn id="20" dur="1" fill="hold">
                                          <p:stCondLst>
                                            <p:cond delay="0"/>
                                          </p:stCondLst>
                                        </p:cTn>
                                        <p:tgtEl>
                                          <p:spTgt spid="52"/>
                                        </p:tgtEl>
                                        <p:attrNameLst>
                                          <p:attrName>style.visibility</p:attrName>
                                        </p:attrNameLst>
                                      </p:cBhvr>
                                      <p:to>
                                        <p:strVal val="visible"/>
                                      </p:to>
                                    </p:set>
                                  </p:childTnLst>
                                </p:cTn>
                              </p:par>
                            </p:childTnLst>
                          </p:cTn>
                        </p:par>
                        <p:par>
                          <p:cTn id="21" fill="hold">
                            <p:stCondLst>
                              <p:cond delay="2000"/>
                            </p:stCondLst>
                            <p:childTnLst>
                              <p:par>
                                <p:cTn id="22" presetID="1" presetClass="entr" presetSubtype="0"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childTnLst>
                          </p:cTn>
                        </p:par>
                        <p:par>
                          <p:cTn id="24" fill="hold">
                            <p:stCondLst>
                              <p:cond delay="2000"/>
                            </p:stCondLst>
                            <p:childTnLst>
                              <p:par>
                                <p:cTn id="25" presetID="1" presetClass="entr" presetSubtype="0"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par>
                          <p:cTn id="27" fill="hold">
                            <p:stCondLst>
                              <p:cond delay="2000"/>
                            </p:stCondLst>
                            <p:childTnLst>
                              <p:par>
                                <p:cTn id="28" presetID="1" presetClass="entr" presetSubtype="0" fill="hold" grpId="0" nodeType="afterEffect">
                                  <p:stCondLst>
                                    <p:cond delay="0"/>
                                  </p:stCondLst>
                                  <p:childTnLst>
                                    <p:set>
                                      <p:cBhvr>
                                        <p:cTn id="29" dur="1" fill="hold">
                                          <p:stCondLst>
                                            <p:cond delay="0"/>
                                          </p:stCondLst>
                                        </p:cTn>
                                        <p:tgtEl>
                                          <p:spTgt spid="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childTnLst>
                                    <p:set>
                                      <p:cBhvr>
                                        <p:cTn id="3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6" grpId="1" animBg="1"/>
      <p:bldP spid="49" grpId="0"/>
      <p:bldP spid="51" grpId="0" animBg="1"/>
      <p:bldP spid="52" grpId="0" animBg="1"/>
      <p:bldP spid="54" grpId="0" animBg="1"/>
      <p:bldP spid="55" grpId="0" animBg="1"/>
      <p:bldP spid="59" grpId="0"/>
      <p:bldP spid="3" grpId="0"/>
      <p:bldP spid="7"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triped Right Arrow 55"/>
          <p:cNvSpPr/>
          <p:nvPr/>
        </p:nvSpPr>
        <p:spPr>
          <a:xfrm rot="5400000">
            <a:off x="4038600" y="3124200"/>
            <a:ext cx="533400" cy="5334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2" name="Title 1"/>
          <p:cNvSpPr>
            <a:spLocks noGrp="1"/>
          </p:cNvSpPr>
          <p:nvPr>
            <p:ph type="title"/>
          </p:nvPr>
        </p:nvSpPr>
        <p:spPr/>
        <p:txBody>
          <a:bodyPr>
            <a:normAutofit/>
          </a:bodyPr>
          <a:lstStyle/>
          <a:p>
            <a:r>
              <a:rPr lang="en-US" dirty="0" smtClean="0"/>
              <a:t>Characterization: Experimental Setup</a:t>
            </a:r>
            <a:endParaRPr lang="en-US" dirty="0"/>
          </a:p>
        </p:txBody>
      </p:sp>
      <p:sp>
        <p:nvSpPr>
          <p:cNvPr id="4" name="Slide Number Placeholder 3"/>
          <p:cNvSpPr>
            <a:spLocks noGrp="1"/>
          </p:cNvSpPr>
          <p:nvPr>
            <p:ph type="sldNum" sz="quarter" idx="12"/>
          </p:nvPr>
        </p:nvSpPr>
        <p:spPr>
          <a:xfrm>
            <a:off x="6553200" y="6157913"/>
            <a:ext cx="2133600" cy="365125"/>
          </a:xfrm>
        </p:spPr>
        <p:txBody>
          <a:bodyPr/>
          <a:lstStyle/>
          <a:p>
            <a:fld id="{3C98E685-9A6F-494A-BE35-6E409FEC13B5}" type="slidenum">
              <a:rPr lang="en-US" smtClean="0"/>
              <a:pPr/>
              <a:t>8</a:t>
            </a:fld>
            <a:endParaRPr lang="en-US"/>
          </a:p>
        </p:txBody>
      </p:sp>
      <p:sp>
        <p:nvSpPr>
          <p:cNvPr id="5" name="Content Placeholder 2"/>
          <p:cNvSpPr txBox="1">
            <a:spLocks/>
          </p:cNvSpPr>
          <p:nvPr/>
        </p:nvSpPr>
        <p:spPr>
          <a:xfrm>
            <a:off x="387348" y="1752600"/>
            <a:ext cx="8229600" cy="45259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buFont typeface="Wingdings" pitchFamily="2" charset="2"/>
              <a:buChar char="q"/>
            </a:pPr>
            <a:r>
              <a:rPr lang="en-US" dirty="0" smtClean="0">
                <a:latin typeface="Avenir Book"/>
              </a:rPr>
              <a:t>We used the SPEC2006 benchmark suite.</a:t>
            </a:r>
          </a:p>
          <a:p>
            <a:pPr>
              <a:buFont typeface="Wingdings" pitchFamily="2" charset="2"/>
              <a:buChar char="q"/>
            </a:pPr>
            <a:r>
              <a:rPr lang="en-US" dirty="0" smtClean="0">
                <a:latin typeface="Avenir Book"/>
              </a:rPr>
              <a:t>Modify Microarchitectural-level  simulator.</a:t>
            </a:r>
            <a:endParaRPr lang="en-US" dirty="0">
              <a:latin typeface="Avenir Book"/>
            </a:endParaRPr>
          </a:p>
        </p:txBody>
      </p:sp>
      <p:sp>
        <p:nvSpPr>
          <p:cNvPr id="33" name="Rounded Rectangle 32"/>
          <p:cNvSpPr/>
          <p:nvPr/>
        </p:nvSpPr>
        <p:spPr>
          <a:xfrm>
            <a:off x="2667000" y="2667000"/>
            <a:ext cx="33147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37" name="TextBox 36"/>
          <p:cNvSpPr txBox="1"/>
          <p:nvPr/>
        </p:nvSpPr>
        <p:spPr>
          <a:xfrm>
            <a:off x="2667000" y="2743200"/>
            <a:ext cx="3314700" cy="923330"/>
          </a:xfrm>
          <a:prstGeom prst="rect">
            <a:avLst/>
          </a:prstGeom>
          <a:noFill/>
        </p:spPr>
        <p:txBody>
          <a:bodyPr wrap="square" rtlCol="0">
            <a:spAutoFit/>
          </a:bodyPr>
          <a:lstStyle/>
          <a:p>
            <a:r>
              <a:rPr lang="en-CA" b="1" dirty="0" smtClean="0">
                <a:solidFill>
                  <a:schemeClr val="bg1"/>
                </a:solidFill>
                <a:latin typeface="Avenir Book"/>
              </a:rPr>
              <a:t>Microarchitectural Simulator</a:t>
            </a:r>
          </a:p>
          <a:p>
            <a:pPr algn="ctr"/>
            <a:r>
              <a:rPr lang="en-CA" b="1" dirty="0" smtClean="0">
                <a:solidFill>
                  <a:schemeClr val="bg1"/>
                </a:solidFill>
                <a:latin typeface="Avenir Book"/>
              </a:rPr>
              <a:t>+</a:t>
            </a:r>
          </a:p>
          <a:p>
            <a:pPr algn="ctr"/>
            <a:r>
              <a:rPr lang="en-CA" b="1" dirty="0" smtClean="0">
                <a:solidFill>
                  <a:schemeClr val="bg1"/>
                </a:solidFill>
                <a:latin typeface="Avenir Book"/>
              </a:rPr>
              <a:t>Fault Model</a:t>
            </a:r>
            <a:endParaRPr lang="en-CA" b="1" dirty="0">
              <a:solidFill>
                <a:schemeClr val="bg1"/>
              </a:solidFill>
              <a:latin typeface="Avenir Book"/>
            </a:endParaRPr>
          </a:p>
        </p:txBody>
      </p:sp>
      <p:sp>
        <p:nvSpPr>
          <p:cNvPr id="49" name="TextBox 48"/>
          <p:cNvSpPr txBox="1"/>
          <p:nvPr/>
        </p:nvSpPr>
        <p:spPr>
          <a:xfrm>
            <a:off x="5650350" y="6019800"/>
            <a:ext cx="2927070" cy="369332"/>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Benign Fault</a:t>
            </a:r>
            <a:endParaRPr lang="en-CA" b="1" dirty="0">
              <a:effectLst>
                <a:outerShdw blurRad="38100" dist="38100" dir="2700000" algn="tl">
                  <a:srgbClr val="000000">
                    <a:alpha val="43137"/>
                  </a:srgbClr>
                </a:outerShdw>
              </a:effectLst>
              <a:latin typeface="Avenir Book"/>
            </a:endParaRPr>
          </a:p>
        </p:txBody>
      </p:sp>
      <p:sp>
        <p:nvSpPr>
          <p:cNvPr id="54" name="Explosion 2 53"/>
          <p:cNvSpPr/>
          <p:nvPr/>
        </p:nvSpPr>
        <p:spPr>
          <a:xfrm>
            <a:off x="4829659" y="5082381"/>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55" name="Explosion 2 54"/>
          <p:cNvSpPr/>
          <p:nvPr/>
        </p:nvSpPr>
        <p:spPr>
          <a:xfrm>
            <a:off x="3648559" y="4167981"/>
            <a:ext cx="381000" cy="175419"/>
          </a:xfrm>
          <a:prstGeom prst="irregularSeal2">
            <a:avLst/>
          </a:prstGeom>
          <a:solidFill>
            <a:srgbClr val="C0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cxnSp>
        <p:nvCxnSpPr>
          <p:cNvPr id="58" name="Straight Connector 57"/>
          <p:cNvCxnSpPr/>
          <p:nvPr/>
        </p:nvCxnSpPr>
        <p:spPr>
          <a:xfrm>
            <a:off x="3144719" y="4114800"/>
            <a:ext cx="28369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829659" y="3810000"/>
            <a:ext cx="1266341" cy="369332"/>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Fault start</a:t>
            </a:r>
            <a:endParaRPr lang="en-CA" b="1" dirty="0">
              <a:effectLst>
                <a:outerShdw blurRad="38100" dist="38100" dir="2700000" algn="tl">
                  <a:srgbClr val="000000">
                    <a:alpha val="43137"/>
                  </a:srgbClr>
                </a:outerShdw>
              </a:effectLst>
              <a:latin typeface="Avenir Book"/>
            </a:endParaRPr>
          </a:p>
        </p:txBody>
      </p:sp>
      <p:sp>
        <p:nvSpPr>
          <p:cNvPr id="3" name="TextBox 2"/>
          <p:cNvSpPr txBox="1"/>
          <p:nvPr/>
        </p:nvSpPr>
        <p:spPr>
          <a:xfrm>
            <a:off x="3386629" y="6031468"/>
            <a:ext cx="2353159" cy="369332"/>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Program Output</a:t>
            </a:r>
            <a:endParaRPr lang="en-CA" b="1" dirty="0">
              <a:effectLst>
                <a:outerShdw blurRad="38100" dist="38100" dir="2700000" algn="tl">
                  <a:srgbClr val="000000">
                    <a:alpha val="43137"/>
                  </a:srgbClr>
                </a:outerShdw>
              </a:effectLst>
              <a:latin typeface="Avenir Book"/>
            </a:endParaRPr>
          </a:p>
        </p:txBody>
      </p:sp>
      <p:cxnSp>
        <p:nvCxnSpPr>
          <p:cNvPr id="24" name="Straight Connector 23"/>
          <p:cNvCxnSpPr/>
          <p:nvPr/>
        </p:nvCxnSpPr>
        <p:spPr>
          <a:xfrm>
            <a:off x="3106619" y="5791200"/>
            <a:ext cx="28369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876800" y="5421868"/>
            <a:ext cx="1799741" cy="369332"/>
          </a:xfrm>
          <a:prstGeom prst="rect">
            <a:avLst/>
          </a:prstGeom>
          <a:noFill/>
        </p:spPr>
        <p:txBody>
          <a:bodyPr wrap="square" rtlCol="0">
            <a:spAutoFit/>
          </a:bodyPr>
          <a:lstStyle/>
          <a:p>
            <a:r>
              <a:rPr lang="en-CA" b="1" dirty="0" smtClean="0">
                <a:effectLst>
                  <a:outerShdw blurRad="38100" dist="38100" dir="2700000" algn="tl">
                    <a:srgbClr val="000000">
                      <a:alpha val="43137"/>
                    </a:srgbClr>
                  </a:outerShdw>
                </a:effectLst>
                <a:latin typeface="Avenir Book"/>
              </a:rPr>
              <a:t>Program End</a:t>
            </a:r>
            <a:endParaRPr lang="en-CA" b="1" dirty="0">
              <a:effectLst>
                <a:outerShdw blurRad="38100" dist="38100" dir="2700000" algn="tl">
                  <a:srgbClr val="000000">
                    <a:alpha val="43137"/>
                  </a:srgbClr>
                </a:outerShdw>
              </a:effectLst>
              <a:latin typeface="Avenir Book"/>
            </a:endParaRPr>
          </a:p>
        </p:txBody>
      </p:sp>
      <p:sp>
        <p:nvSpPr>
          <p:cNvPr id="6" name="L-Shape 5"/>
          <p:cNvSpPr/>
          <p:nvPr/>
        </p:nvSpPr>
        <p:spPr>
          <a:xfrm rot="18603150">
            <a:off x="3728817" y="5963439"/>
            <a:ext cx="1029230" cy="363140"/>
          </a:xfrm>
          <a:prstGeom prst="corner">
            <a:avLst/>
          </a:prstGeom>
          <a:solidFill>
            <a:srgbClr val="92D050">
              <a:alpha val="68000"/>
            </a:srgbClr>
          </a:solidFill>
          <a:ln>
            <a:solidFill>
              <a:schemeClr val="bg1">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venir Book"/>
            </a:endParaRPr>
          </a:p>
        </p:txBody>
      </p:sp>
      <p:sp>
        <p:nvSpPr>
          <p:cNvPr id="18" name="Slide Number Placeholder 3"/>
          <p:cNvSpPr txBox="1">
            <a:spLocks/>
          </p:cNvSpPr>
          <p:nvPr/>
        </p:nvSpPr>
        <p:spPr>
          <a:xfrm>
            <a:off x="7978584" y="18288"/>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Avenir Book"/>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C98E685-9A6F-494A-BE35-6E409FEC13B5}" type="slidenum">
              <a:rPr lang="en-US" smtClean="0"/>
              <a:pPr algn="r"/>
              <a:t>8</a:t>
            </a:fld>
            <a:endParaRPr lang="en-US"/>
          </a:p>
        </p:txBody>
      </p:sp>
    </p:spTree>
    <p:extLst>
      <p:ext uri="{BB962C8B-B14F-4D97-AF65-F5344CB8AC3E}">
        <p14:creationId xmlns:p14="http://schemas.microsoft.com/office/powerpoint/2010/main" val="21871480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42" presetClass="path" presetSubtype="0" accel="50000" decel="50000" fill="hold" grpId="1" nodeType="withEffect">
                                  <p:stCondLst>
                                    <p:cond delay="0"/>
                                  </p:stCondLst>
                                  <p:childTnLst>
                                    <p:animMotion origin="layout" path="M -3.33333E-6 -2.83237E-6 L 0.00417 0.30521 " pathEditMode="relative" rAng="0" ptsTypes="AA">
                                      <p:cBhvr>
                                        <p:cTn id="10" dur="2000" fill="hold"/>
                                        <p:tgtEl>
                                          <p:spTgt spid="56"/>
                                        </p:tgtEl>
                                        <p:attrNameLst>
                                          <p:attrName>ppt_x</p:attrName>
                                          <p:attrName>ppt_y</p:attrName>
                                        </p:attrNameLst>
                                      </p:cBhvr>
                                      <p:rCtr x="208" y="15260"/>
                                    </p:animMotion>
                                  </p:childTnLst>
                                </p:cTn>
                              </p:par>
                              <p:par>
                                <p:cTn id="11" presetID="1" presetClass="entr" presetSubtype="0" fill="hold" grpId="0" nodeType="withEffect">
                                  <p:stCondLst>
                                    <p:cond delay="300"/>
                                  </p:stCondLst>
                                  <p:childTnLst>
                                    <p:set>
                                      <p:cBhvr>
                                        <p:cTn id="12" dur="1" fill="hold">
                                          <p:stCondLst>
                                            <p:cond delay="0"/>
                                          </p:stCondLst>
                                        </p:cTn>
                                        <p:tgtEl>
                                          <p:spTgt spid="59"/>
                                        </p:tgtEl>
                                        <p:attrNameLst>
                                          <p:attrName>style.visibility</p:attrName>
                                        </p:attrNameLst>
                                      </p:cBhvr>
                                      <p:to>
                                        <p:strVal val="visible"/>
                                      </p:to>
                                    </p:set>
                                  </p:childTnLst>
                                </p:cTn>
                              </p:par>
                              <p:par>
                                <p:cTn id="13" presetID="1" presetClass="entr" presetSubtype="0" fill="hold" grpId="0" nodeType="withEffect">
                                  <p:stCondLst>
                                    <p:cond delay="50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1500"/>
                                  </p:stCondLst>
                                  <p:childTnLst>
                                    <p:set>
                                      <p:cBhvr>
                                        <p:cTn id="16" dur="1" fill="hold">
                                          <p:stCondLst>
                                            <p:cond delay="0"/>
                                          </p:stCondLst>
                                        </p:cTn>
                                        <p:tgtEl>
                                          <p:spTgt spid="54"/>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childTnLst>
                                </p:cTn>
                              </p:par>
                            </p:childTnLst>
                          </p:cTn>
                        </p:par>
                        <p:par>
                          <p:cTn id="20" fill="hold">
                            <p:stCondLst>
                              <p:cond delay="2000"/>
                            </p:stCondLst>
                            <p:childTnLst>
                              <p:par>
                                <p:cTn id="21" presetID="1"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par>
                          <p:cTn id="23" fill="hold">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9"/>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6" grpId="1" animBg="1"/>
      <p:bldP spid="49" grpId="0"/>
      <p:bldP spid="54" grpId="0" animBg="1"/>
      <p:bldP spid="55" grpId="0" animBg="1"/>
      <p:bldP spid="59" grpId="0"/>
      <p:bldP spid="3" grpId="0"/>
      <p:bldP spid="25"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Results</a:t>
            </a:r>
            <a:endParaRPr lang="en-US" dirty="0"/>
          </a:p>
        </p:txBody>
      </p:sp>
      <p:sp>
        <p:nvSpPr>
          <p:cNvPr id="3" name="Content Placeholder 2"/>
          <p:cNvSpPr>
            <a:spLocks noGrp="1"/>
          </p:cNvSpPr>
          <p:nvPr>
            <p:ph idx="1"/>
          </p:nvPr>
        </p:nvSpPr>
        <p:spPr>
          <a:xfrm>
            <a:off x="457200" y="1752600"/>
            <a:ext cx="4194128" cy="4373563"/>
          </a:xfrm>
        </p:spPr>
        <p:txBody>
          <a:bodyPr>
            <a:normAutofit/>
          </a:bodyPr>
          <a:lstStyle/>
          <a:p>
            <a:pPr marL="114300" indent="0">
              <a:buNone/>
            </a:pPr>
            <a:endParaRPr lang="en-CA" dirty="0" smtClean="0"/>
          </a:p>
          <a:p>
            <a:r>
              <a:rPr lang="en-CA" dirty="0" smtClean="0"/>
              <a:t>Between </a:t>
            </a:r>
            <a:r>
              <a:rPr lang="en-CA" dirty="0"/>
              <a:t>41% and </a:t>
            </a:r>
            <a:r>
              <a:rPr lang="en-CA" dirty="0" smtClean="0"/>
              <a:t>63% led to </a:t>
            </a:r>
            <a:r>
              <a:rPr lang="en-CA" dirty="0"/>
              <a:t>program </a:t>
            </a:r>
            <a:r>
              <a:rPr lang="en-CA" dirty="0" smtClean="0"/>
              <a:t>crashes.</a:t>
            </a:r>
          </a:p>
          <a:p>
            <a:endParaRPr lang="en-CA" dirty="0"/>
          </a:p>
          <a:p>
            <a:endParaRPr lang="en-CA" dirty="0" smtClean="0"/>
          </a:p>
          <a:p>
            <a:endParaRPr lang="en-CA" dirty="0"/>
          </a:p>
          <a:p>
            <a:endParaRPr lang="en-CA" dirty="0" smtClean="0"/>
          </a:p>
          <a:p>
            <a:r>
              <a:rPr lang="en-CA" dirty="0"/>
              <a:t>96% of the crash-causing errors </a:t>
            </a:r>
            <a:r>
              <a:rPr lang="en-CA" dirty="0" smtClean="0"/>
              <a:t>led </a:t>
            </a:r>
            <a:r>
              <a:rPr lang="en-CA" dirty="0"/>
              <a:t>to crash </a:t>
            </a:r>
            <a:r>
              <a:rPr lang="en-CA" dirty="0" smtClean="0"/>
              <a:t>within 100K </a:t>
            </a:r>
            <a:r>
              <a:rPr lang="en-CA" dirty="0"/>
              <a:t>dynamic instructions.</a:t>
            </a:r>
            <a:endParaRPr lang="en-US" dirty="0"/>
          </a:p>
        </p:txBody>
      </p:sp>
      <p:pic>
        <p:nvPicPr>
          <p:cNvPr id="3074" name="Picture 2" descr="C:\Users\Layali\Documents\My Dropbox\Ifault Characterization Journal\run_typ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133600"/>
            <a:ext cx="36576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Layali\Documents\My Dropbox\Ifault Characterization Journal\cd_ran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3672" y="4532601"/>
            <a:ext cx="3660728" cy="224919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1676400" y="1524000"/>
            <a:ext cx="7239000" cy="43735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lvl="1" indent="0">
              <a:buClr>
                <a:schemeClr val="accent1"/>
              </a:buClr>
              <a:buNone/>
            </a:pPr>
            <a:r>
              <a:rPr lang="en-US" sz="2600" b="1" dirty="0" smtClean="0">
                <a:latin typeface="Avenir Book"/>
              </a:rPr>
              <a:t>How do they affect programs?</a:t>
            </a:r>
            <a:endParaRPr lang="en-US" sz="2600" b="1" dirty="0">
              <a:latin typeface="Avenir Book"/>
            </a:endParaRPr>
          </a:p>
        </p:txBody>
      </p:sp>
      <p:sp>
        <p:nvSpPr>
          <p:cNvPr id="4" name="Slide Number Placeholder 3"/>
          <p:cNvSpPr>
            <a:spLocks noGrp="1"/>
          </p:cNvSpPr>
          <p:nvPr>
            <p:ph type="sldNum" sz="quarter" idx="12"/>
          </p:nvPr>
        </p:nvSpPr>
        <p:spPr/>
        <p:txBody>
          <a:bodyPr/>
          <a:lstStyle/>
          <a:p>
            <a:fld id="{3C98E685-9A6F-494A-BE35-6E409FEC13B5}" type="slidenum">
              <a:rPr lang="en-US" smtClean="0"/>
              <a:pPr/>
              <a:t>9</a:t>
            </a:fld>
            <a:endParaRPr lang="en-US"/>
          </a:p>
        </p:txBody>
      </p:sp>
    </p:spTree>
    <p:extLst>
      <p:ext uri="{BB962C8B-B14F-4D97-AF65-F5344CB8AC3E}">
        <p14:creationId xmlns:p14="http://schemas.microsoft.com/office/powerpoint/2010/main" val="300504866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498</TotalTime>
  <Words>1751</Words>
  <Application>Microsoft Macintosh PowerPoint</Application>
  <PresentationFormat>On-screen Show (4:3)</PresentationFormat>
  <Paragraphs>324</Paragraphs>
  <Slides>31</Slides>
  <Notes>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Clarity</vt:lpstr>
      <vt:lpstr>Task adaptation  IN real-time &amp; embedded systems FOR ENERGY &amp; RELIABILITY TRADEOFFS</vt:lpstr>
      <vt:lpstr>PowerPoint Presentation</vt:lpstr>
      <vt:lpstr>Intermittent Faults</vt:lpstr>
      <vt:lpstr>Characterization</vt:lpstr>
      <vt:lpstr>Characterization: Fault Model</vt:lpstr>
      <vt:lpstr>Characterization: Experimental Setup</vt:lpstr>
      <vt:lpstr>Characterization: Experimental Setup</vt:lpstr>
      <vt:lpstr>Characterization: Experimental Setup</vt:lpstr>
      <vt:lpstr>Characterization: Results</vt:lpstr>
      <vt:lpstr>Characterization: Results</vt:lpstr>
      <vt:lpstr>ON TO TASK ADAPTATION</vt:lpstr>
      <vt:lpstr>Real-time systems</vt:lpstr>
      <vt:lpstr>Transformations for resource-constrained systems</vt:lpstr>
      <vt:lpstr>Traditional Program Transformation</vt:lpstr>
      <vt:lpstr>Non-Traditional Program Transformation</vt:lpstr>
      <vt:lpstr>Loop Perforation of Motion Estimation in x264</vt:lpstr>
      <vt:lpstr>Loop Perforation</vt:lpstr>
      <vt:lpstr>Loop Perforation</vt:lpstr>
      <vt:lpstr>Loop Perforation</vt:lpstr>
      <vt:lpstr>Quality of Service Profiling</vt:lpstr>
      <vt:lpstr>Reliability</vt:lpstr>
      <vt:lpstr>BIG IDEA: Combine program transformations for time savings with transformations for reliability.</vt:lpstr>
      <vt:lpstr>BIG IDEA: Combine program transformations for time savings with transformations for reliability  AND  Allow software developers to specify approximations in cases when they cannot be automatically inferred.</vt:lpstr>
      <vt:lpstr>Overview</vt:lpstr>
      <vt:lpstr>Framework</vt:lpstr>
      <vt:lpstr>Compilation Pass</vt:lpstr>
      <vt:lpstr>Runtime System</vt:lpstr>
      <vt:lpstr>Minix3 Architecture</vt:lpstr>
      <vt:lpstr>Evaluation</vt:lpstr>
      <vt:lpstr>Related Work</vt:lpstr>
      <vt:lpstr>Conclusions</vt:lpstr>
    </vt:vector>
  </TitlesOfParts>
  <Company>UBC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adaptation for real-time &amp; embedded systems</dc:title>
  <dc:creator>Sathish Gopalakrishnan</dc:creator>
  <cp:lastModifiedBy>Sathish Gopalakrishnan</cp:lastModifiedBy>
  <cp:revision>84</cp:revision>
  <dcterms:created xsi:type="dcterms:W3CDTF">2012-11-08T17:43:03Z</dcterms:created>
  <dcterms:modified xsi:type="dcterms:W3CDTF">2014-11-03T17:53:01Z</dcterms:modified>
</cp:coreProperties>
</file>