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2A37E-7760-5C47-B321-B08C5EEA2DFA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9B924-6143-254E-B3C1-E718B92D3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46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2593-C18C-4743-AB7D-9E4F3D7A0077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1A147-5F65-D44D-9106-D5AA22AC8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623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fld id="{FAC8C71E-4257-5445-928A-25DB7ECFF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419" y="1259279"/>
            <a:ext cx="4346381" cy="5233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9279"/>
            <a:ext cx="4338375" cy="5233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48" y="1100003"/>
            <a:ext cx="4358640" cy="8102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748" y="1910263"/>
            <a:ext cx="4358640" cy="45826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00002"/>
            <a:ext cx="4352223" cy="8102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0263"/>
            <a:ext cx="4352223" cy="45826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000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0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93" y="1259278"/>
            <a:ext cx="8837156" cy="5233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4202" y="6492875"/>
            <a:ext cx="1939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8C71E-4257-5445-928A-25DB7ECFF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Node and Load Allocation Algorithm </a:t>
            </a:r>
            <a:br>
              <a:rPr lang="en-US" dirty="0" smtClean="0"/>
            </a:br>
            <a:r>
              <a:rPr lang="en-US" dirty="0" smtClean="0"/>
              <a:t>for Resilient CPSs under </a:t>
            </a:r>
            <a:br>
              <a:rPr lang="en-US" dirty="0" smtClean="0"/>
            </a:br>
            <a:r>
              <a:rPr lang="en-US" dirty="0" smtClean="0"/>
              <a:t>Energy-Exhaustion Attack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8104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Tam Chantem and Ryan M. </a:t>
            </a:r>
            <a:r>
              <a:rPr lang="en-US" dirty="0" err="1" smtClean="0"/>
              <a:t>Gerdes</a:t>
            </a:r>
            <a:endParaRPr lang="en-US" dirty="0" smtClean="0"/>
          </a:p>
          <a:p>
            <a:r>
              <a:rPr lang="en-US" sz="2600" dirty="0" smtClean="0"/>
              <a:t>Electrical and Computer Engineering</a:t>
            </a:r>
          </a:p>
          <a:p>
            <a:r>
              <a:rPr lang="en-US" sz="2600" dirty="0" smtClean="0"/>
              <a:t>Utah State University</a:t>
            </a:r>
          </a:p>
          <a:p>
            <a:r>
              <a:rPr lang="en-US" sz="2600" dirty="0" smtClean="0"/>
              <a:t>Logan, UT 84322, USA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000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orizontal_stacked_logo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18" y="5638800"/>
            <a:ext cx="2971509" cy="1112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Energy-Exhaustion Attack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Detection mechanism based on the work by Mitchell and Chen (IEEE Trans. Reliability, 2013)</a:t>
            </a:r>
          </a:p>
          <a:p>
            <a:endParaRPr lang="en-US" dirty="0" smtClean="0"/>
          </a:p>
          <a:p>
            <a:r>
              <a:rPr lang="en-US" dirty="0" smtClean="0"/>
              <a:t>Each node is identified as compromised / uncompromised</a:t>
            </a:r>
          </a:p>
          <a:p>
            <a:pPr lvl="1"/>
            <a:r>
              <a:rPr lang="en-US" dirty="0" smtClean="0"/>
              <a:t>With false positive / negative rates</a:t>
            </a:r>
          </a:p>
          <a:p>
            <a:pPr lvl="1"/>
            <a:r>
              <a:rPr lang="en-US" dirty="0" smtClean="0"/>
              <a:t>With associated energy impact</a:t>
            </a:r>
          </a:p>
          <a:p>
            <a:pPr lvl="2"/>
            <a:r>
              <a:rPr lang="en-US" dirty="0" smtClean="0"/>
              <a:t>Via increase in speed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6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Formulate the node and load allocation problem as chance constrained problem</a:t>
            </a:r>
          </a:p>
          <a:p>
            <a:endParaRPr lang="en-US" dirty="0"/>
          </a:p>
          <a:p>
            <a:r>
              <a:rPr lang="en-US" dirty="0" smtClean="0"/>
              <a:t>Use an efficient heuristic to solve the problem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" y="1144077"/>
            <a:ext cx="7416078" cy="5405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Chance Constrained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3489" y="5661878"/>
            <a:ext cx="858276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4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Probabilistic formulation of a variation of the knapsack problem </a:t>
            </a:r>
            <a:r>
              <a:rPr lang="en-US" sz="2400" dirty="0" smtClean="0">
                <a:sym typeface="Wingdings"/>
              </a:rPr>
              <a:t> Very difficult / time consuming to solve online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12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Heuristic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 – use relative energy index of a given node m</a:t>
            </a:r>
            <a:r>
              <a:rPr lang="en-US" baseline="-25000" dirty="0" smtClean="0"/>
              <a:t>i</a:t>
            </a:r>
            <a:r>
              <a:rPr lang="en-US" dirty="0" smtClean="0"/>
              <a:t> as a basis for the algorithm</a:t>
            </a:r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node with a lower energy index is more efficient</a:t>
            </a:r>
          </a:p>
          <a:p>
            <a:pPr lvl="1"/>
            <a:r>
              <a:rPr lang="en-US" dirty="0" smtClean="0"/>
              <a:t>This also helps to compare heterogeneous nodes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00482"/>
              </p:ext>
            </p:extLst>
          </p:nvPr>
        </p:nvGraphicFramePr>
        <p:xfrm>
          <a:off x="2489611" y="2756762"/>
          <a:ext cx="4042019" cy="1290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1511300" imgH="482600" progId="Equation.3">
                  <p:embed/>
                </p:oleObj>
              </mc:Choice>
              <mc:Fallback>
                <p:oleObj name="Equation" r:id="rId3" imgW="1511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9611" y="2756762"/>
                        <a:ext cx="4042019" cy="1290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968873" y="1872227"/>
            <a:ext cx="2982323" cy="2615200"/>
            <a:chOff x="3968873" y="5040696"/>
            <a:chExt cx="2982323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5261591" y="5040696"/>
              <a:ext cx="16896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Predicted power due to attack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968873" y="5188452"/>
              <a:ext cx="1372096" cy="16454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882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Flow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3039023" y="1803100"/>
            <a:ext cx="3129740" cy="839176"/>
          </a:xfrm>
          <a:prstGeom prst="diamond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U</a:t>
            </a:r>
            <a:r>
              <a:rPr lang="en-US" baseline="-25000" dirty="0" err="1" smtClean="0">
                <a:solidFill>
                  <a:schemeClr val="tx1"/>
                </a:solidFill>
              </a:rPr>
              <a:t>total</a:t>
            </a:r>
            <a:r>
              <a:rPr lang="en-US" dirty="0" smtClean="0">
                <a:solidFill>
                  <a:schemeClr val="tx1"/>
                </a:solidFill>
              </a:rPr>
              <a:t> &gt;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 smtClean="0">
                <a:solidFill>
                  <a:schemeClr val="tx1"/>
                </a:solidFill>
              </a:rPr>
              <a:t>M|?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0023" y="1054646"/>
            <a:ext cx="192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</a:t>
            </a:r>
            <a:r>
              <a:rPr lang="en-US" baseline="-25000" dirty="0" err="1" smtClean="0"/>
              <a:t>total</a:t>
            </a:r>
            <a:r>
              <a:rPr lang="en-US" baseline="-25000" dirty="0" smtClean="0"/>
              <a:t> </a:t>
            </a:r>
            <a:r>
              <a:rPr lang="en-US" dirty="0" smtClean="0"/>
              <a:t>(workload)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  <a:endCxn id="5" idx="0"/>
          </p:cNvCxnSpPr>
          <p:nvPr/>
        </p:nvCxnSpPr>
        <p:spPr>
          <a:xfrm>
            <a:off x="4603893" y="1423978"/>
            <a:ext cx="0" cy="379122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66750" y="1859800"/>
            <a:ext cx="99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9456" y="2054258"/>
            <a:ext cx="144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No solution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1"/>
            <a:endCxn id="10" idx="3"/>
          </p:cNvCxnSpPr>
          <p:nvPr/>
        </p:nvCxnSpPr>
        <p:spPr>
          <a:xfrm flipH="1">
            <a:off x="1689587" y="2222688"/>
            <a:ext cx="1349436" cy="16236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14" idx="0"/>
          </p:cNvCxnSpPr>
          <p:nvPr/>
        </p:nvCxnSpPr>
        <p:spPr>
          <a:xfrm>
            <a:off x="4603893" y="2642276"/>
            <a:ext cx="0" cy="408245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05560" y="5634707"/>
            <a:ext cx="4796666" cy="51031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Assign workload to nodes (next slide)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205560" y="3050521"/>
            <a:ext cx="4796666" cy="1048277"/>
            <a:chOff x="2205560" y="3050521"/>
            <a:chExt cx="4796666" cy="1048277"/>
          </a:xfrm>
        </p:grpSpPr>
        <p:sp>
          <p:nvSpPr>
            <p:cNvPr id="14" name="Rectangle 13"/>
            <p:cNvSpPr/>
            <p:nvPr/>
          </p:nvSpPr>
          <p:spPr>
            <a:xfrm>
              <a:off x="2205560" y="3050521"/>
              <a:ext cx="4796666" cy="510310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Predict attack impact on each node (if any)</a:t>
              </a:r>
            </a:p>
          </p:txBody>
        </p:sp>
        <p:cxnSp>
          <p:nvCxnSpPr>
            <p:cNvPr id="22" name="Straight Arrow Connector 21"/>
            <p:cNvCxnSpPr>
              <a:stCxn id="14" idx="2"/>
              <a:endCxn id="15" idx="0"/>
            </p:cNvCxnSpPr>
            <p:nvPr/>
          </p:nvCxnSpPr>
          <p:spPr>
            <a:xfrm>
              <a:off x="4603893" y="3560831"/>
              <a:ext cx="0" cy="537967"/>
            </a:xfrm>
            <a:prstGeom prst="straightConnector1">
              <a:avLst/>
            </a:prstGeom>
            <a:ln w="381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Elbow Connector 25"/>
          <p:cNvCxnSpPr>
            <a:stCxn id="18" idx="2"/>
            <a:endCxn id="15" idx="1"/>
          </p:cNvCxnSpPr>
          <p:nvPr/>
        </p:nvCxnSpPr>
        <p:spPr>
          <a:xfrm rot="5400000" flipH="1">
            <a:off x="2436908" y="3978033"/>
            <a:ext cx="1626631" cy="2707339"/>
          </a:xfrm>
          <a:prstGeom prst="bentConnector4">
            <a:avLst>
              <a:gd name="adj1" fmla="val -14054"/>
              <a:gd name="adj2" fmla="val 108444"/>
            </a:avLst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7142533" y="4154035"/>
            <a:ext cx="2001467" cy="549018"/>
            <a:chOff x="7142533" y="4154035"/>
            <a:chExt cx="2001467" cy="549018"/>
          </a:xfrm>
        </p:grpSpPr>
        <p:sp>
          <p:nvSpPr>
            <p:cNvPr id="28" name="TextBox 27"/>
            <p:cNvSpPr txBox="1"/>
            <p:nvPr/>
          </p:nvSpPr>
          <p:spPr>
            <a:xfrm>
              <a:off x="8197121" y="4333721"/>
              <a:ext cx="946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Done</a:t>
              </a:r>
              <a:endParaRPr lang="en-US" dirty="0"/>
            </a:p>
          </p:txBody>
        </p:sp>
        <p:cxnSp>
          <p:nvCxnSpPr>
            <p:cNvPr id="30" name="Straight Arrow Connector 29"/>
            <p:cNvCxnSpPr>
              <a:stCxn id="15" idx="3"/>
              <a:endCxn id="28" idx="1"/>
            </p:cNvCxnSpPr>
            <p:nvPr/>
          </p:nvCxnSpPr>
          <p:spPr>
            <a:xfrm>
              <a:off x="7311231" y="4518386"/>
              <a:ext cx="885890" cy="1"/>
            </a:xfrm>
            <a:prstGeom prst="straightConnector1">
              <a:avLst/>
            </a:prstGeom>
            <a:ln w="381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142533" y="4154035"/>
              <a:ext cx="997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Yes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477714" y="2642276"/>
            <a:ext cx="99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896554" y="4098798"/>
            <a:ext cx="5414677" cy="1535909"/>
            <a:chOff x="1896554" y="4098798"/>
            <a:chExt cx="5414677" cy="1535909"/>
          </a:xfrm>
        </p:grpSpPr>
        <p:sp>
          <p:nvSpPr>
            <p:cNvPr id="15" name="Diamond 14"/>
            <p:cNvSpPr/>
            <p:nvPr/>
          </p:nvSpPr>
          <p:spPr>
            <a:xfrm>
              <a:off x="1896554" y="4098798"/>
              <a:ext cx="5414677" cy="839176"/>
            </a:xfrm>
            <a:prstGeom prst="diamond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Has all the workload been assigned?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15" idx="2"/>
              <a:endCxn id="18" idx="0"/>
            </p:cNvCxnSpPr>
            <p:nvPr/>
          </p:nvCxnSpPr>
          <p:spPr>
            <a:xfrm>
              <a:off x="4603893" y="4937974"/>
              <a:ext cx="0" cy="696733"/>
            </a:xfrm>
            <a:prstGeom prst="straightConnector1">
              <a:avLst/>
            </a:prstGeom>
            <a:ln w="381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500391" y="5085402"/>
              <a:ext cx="997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</a:t>
              </a:r>
              <a:endParaRPr lang="en-US" dirty="0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2205561" y="5634707"/>
            <a:ext cx="4796666" cy="5103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3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Flow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5560" y="1417529"/>
            <a:ext cx="4796666" cy="51031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Sort nodes lowest energy index first</a:t>
            </a:r>
          </a:p>
        </p:txBody>
      </p:sp>
      <p:sp>
        <p:nvSpPr>
          <p:cNvPr id="6" name="Diamond 5"/>
          <p:cNvSpPr/>
          <p:nvPr/>
        </p:nvSpPr>
        <p:spPr>
          <a:xfrm>
            <a:off x="2574097" y="2438148"/>
            <a:ext cx="4059591" cy="839171"/>
          </a:xfrm>
          <a:prstGeom prst="diamond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More available nodes?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1896554" y="3662887"/>
            <a:ext cx="5414677" cy="952578"/>
          </a:xfrm>
          <a:prstGeom prst="diamond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Can work be assigned to this node?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9646" y="5153434"/>
            <a:ext cx="3277155" cy="51031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Assign work to this node</a:t>
            </a:r>
          </a:p>
        </p:txBody>
      </p: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>
            <a:off x="4603893" y="1927839"/>
            <a:ext cx="0" cy="510309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7" idx="0"/>
          </p:cNvCxnSpPr>
          <p:nvPr/>
        </p:nvCxnSpPr>
        <p:spPr>
          <a:xfrm>
            <a:off x="4603893" y="3277319"/>
            <a:ext cx="0" cy="385568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 flipH="1">
            <a:off x="4598224" y="4615465"/>
            <a:ext cx="5669" cy="537969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95482" y="3277319"/>
            <a:ext cx="99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23147" y="4643117"/>
            <a:ext cx="99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05612" y="3757106"/>
            <a:ext cx="99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30" name="Elbow Connector 29"/>
          <p:cNvCxnSpPr>
            <a:stCxn id="7" idx="1"/>
            <a:endCxn id="6" idx="1"/>
          </p:cNvCxnSpPr>
          <p:nvPr/>
        </p:nvCxnSpPr>
        <p:spPr>
          <a:xfrm rot="10800000" flipH="1">
            <a:off x="1896553" y="2857734"/>
            <a:ext cx="677543" cy="1281442"/>
          </a:xfrm>
          <a:prstGeom prst="bentConnector3">
            <a:avLst>
              <a:gd name="adj1" fmla="val -90644"/>
            </a:avLst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8" idx="1"/>
          </p:cNvCxnSpPr>
          <p:nvPr/>
        </p:nvCxnSpPr>
        <p:spPr>
          <a:xfrm rot="10800000">
            <a:off x="1270040" y="4139177"/>
            <a:ext cx="1689607" cy="1269412"/>
          </a:xfrm>
          <a:prstGeom prst="bentConnector3">
            <a:avLst>
              <a:gd name="adj1" fmla="val 98993"/>
            </a:avLst>
          </a:prstGeom>
          <a:ln w="38100"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69262" y="2488402"/>
            <a:ext cx="99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413291" y="2673068"/>
            <a:ext cx="189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Solution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6" idx="3"/>
            <a:endCxn id="37" idx="1"/>
          </p:cNvCxnSpPr>
          <p:nvPr/>
        </p:nvCxnSpPr>
        <p:spPr>
          <a:xfrm>
            <a:off x="6633688" y="2857734"/>
            <a:ext cx="779603" cy="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92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Heuristic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complexity of O(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iter</a:t>
            </a:r>
            <a:r>
              <a:rPr lang="en-US" dirty="0" smtClean="0"/>
              <a:t> |M| log |M|)</a:t>
            </a:r>
          </a:p>
          <a:p>
            <a:pPr lvl="1"/>
            <a:r>
              <a:rPr lang="en-US" dirty="0" err="1" smtClean="0"/>
              <a:t>U</a:t>
            </a:r>
            <a:r>
              <a:rPr lang="en-US" baseline="-25000" dirty="0" err="1"/>
              <a:t>iter</a:t>
            </a:r>
            <a:r>
              <a:rPr lang="en-US" dirty="0" smtClean="0"/>
              <a:t> =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total</a:t>
            </a:r>
            <a:r>
              <a:rPr lang="en-US" dirty="0" smtClean="0"/>
              <a:t> /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step</a:t>
            </a:r>
            <a:endParaRPr lang="en-US" dirty="0" smtClean="0"/>
          </a:p>
          <a:p>
            <a:pPr lvl="1"/>
            <a:r>
              <a:rPr lang="en-US" dirty="0" smtClean="0"/>
              <a:t>|M| is the number of nodes in the CPS</a:t>
            </a:r>
          </a:p>
          <a:p>
            <a:pPr lvl="1"/>
            <a:endParaRPr lang="en-US" dirty="0"/>
          </a:p>
          <a:p>
            <a:r>
              <a:rPr lang="en-US" dirty="0" smtClean="0"/>
              <a:t>As </a:t>
            </a:r>
            <a:r>
              <a:rPr lang="en-US" dirty="0" err="1" smtClean="0"/>
              <a:t>Ustep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0, a solution will be found, if one exists</a:t>
            </a:r>
          </a:p>
          <a:p>
            <a:pPr lvl="1"/>
            <a:r>
              <a:rPr lang="en-US" dirty="0" smtClean="0">
                <a:sym typeface="Wingdings"/>
              </a:rPr>
              <a:t>How to set </a:t>
            </a:r>
            <a:r>
              <a:rPr lang="en-US" dirty="0" err="1" smtClean="0">
                <a:sym typeface="Wingdings"/>
              </a:rPr>
              <a:t>U</a:t>
            </a:r>
            <a:r>
              <a:rPr lang="en-US" baseline="-25000" dirty="0" err="1"/>
              <a:t>step</a:t>
            </a:r>
            <a:r>
              <a:rPr lang="en-US" dirty="0" smtClean="0">
                <a:sym typeface="Wingdings"/>
              </a:rPr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1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points</a:t>
            </a:r>
          </a:p>
          <a:p>
            <a:pPr lvl="1"/>
            <a:r>
              <a:rPr lang="en-US" dirty="0" smtClean="0"/>
              <a:t>Algorithm A</a:t>
            </a:r>
          </a:p>
          <a:p>
            <a:pPr lvl="2"/>
            <a:r>
              <a:rPr lang="en-US" dirty="0" smtClean="0"/>
              <a:t>Sort nodes with largest remaining energy first</a:t>
            </a:r>
          </a:p>
          <a:p>
            <a:pPr lvl="2"/>
            <a:r>
              <a:rPr lang="en-US" dirty="0" smtClean="0"/>
              <a:t>Assign each node the maximum possible utilization in sorted order</a:t>
            </a:r>
          </a:p>
          <a:p>
            <a:pPr lvl="1"/>
            <a:r>
              <a:rPr lang="en-US" dirty="0" smtClean="0"/>
              <a:t>Algorithm B</a:t>
            </a:r>
          </a:p>
          <a:p>
            <a:pPr lvl="2"/>
            <a:r>
              <a:rPr lang="en-US" dirty="0" smtClean="0"/>
              <a:t>Similar to Algorithm A except utilization is incrementally assigned</a:t>
            </a:r>
          </a:p>
          <a:p>
            <a:endParaRPr lang="en-US" dirty="0" smtClean="0"/>
          </a:p>
          <a:p>
            <a:r>
              <a:rPr lang="en-US" dirty="0" smtClean="0"/>
              <a:t>Performance metrics</a:t>
            </a:r>
          </a:p>
          <a:p>
            <a:pPr lvl="1"/>
            <a:r>
              <a:rPr lang="en-US" dirty="0" smtClean="0"/>
              <a:t>Remaining CPS energy</a:t>
            </a:r>
          </a:p>
          <a:p>
            <a:pPr lvl="1"/>
            <a:r>
              <a:rPr lang="en-US" dirty="0" smtClean="0"/>
              <a:t>Number of dead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4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xp2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965"/>
            <a:ext cx="9144000" cy="5056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9734" y="1568057"/>
            <a:ext cx="336787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4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86% more live nodes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79474"/>
            <a:ext cx="329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128 nodes, </a:t>
            </a:r>
            <a:r>
              <a:rPr lang="en-US" sz="2400" dirty="0" err="1" smtClean="0">
                <a:solidFill>
                  <a:schemeClr val="tx2"/>
                </a:solidFill>
              </a:rPr>
              <a:t>U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step</a:t>
            </a:r>
            <a:r>
              <a:rPr lang="en-US" sz="2400" dirty="0" smtClean="0">
                <a:solidFill>
                  <a:schemeClr val="tx2"/>
                </a:solidFill>
              </a:rPr>
              <a:t> = 0.1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6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exp2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024"/>
            <a:ext cx="9144000" cy="4985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79474"/>
            <a:ext cx="329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128 nodes, </a:t>
            </a:r>
            <a:r>
              <a:rPr lang="en-US" sz="2400" dirty="0" err="1" smtClean="0">
                <a:solidFill>
                  <a:schemeClr val="tx2"/>
                </a:solidFill>
              </a:rPr>
              <a:t>U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step</a:t>
            </a:r>
            <a:r>
              <a:rPr lang="en-US" sz="2400" dirty="0" smtClean="0">
                <a:solidFill>
                  <a:schemeClr val="tx2"/>
                </a:solidFill>
              </a:rPr>
              <a:t> = 0.1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2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Cyber-Physical Systems (CPSs)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 complex systems</a:t>
            </a:r>
          </a:p>
          <a:p>
            <a:endParaRPr lang="en-US" dirty="0" smtClean="0"/>
          </a:p>
          <a:p>
            <a:r>
              <a:rPr lang="en-US" dirty="0" smtClean="0"/>
              <a:t>Tight coupling among computation, communications, and physical components</a:t>
            </a:r>
          </a:p>
          <a:p>
            <a:endParaRPr lang="en-US" dirty="0" smtClean="0"/>
          </a:p>
          <a:p>
            <a:r>
              <a:rPr lang="en-US" dirty="0" smtClean="0"/>
              <a:t>Many requirements</a:t>
            </a:r>
          </a:p>
          <a:p>
            <a:pPr lvl="1"/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Timeliness</a:t>
            </a:r>
          </a:p>
          <a:p>
            <a:pPr lvl="1"/>
            <a:r>
              <a:rPr lang="en-US" dirty="0" smtClean="0"/>
              <a:t>Dependability</a:t>
            </a:r>
          </a:p>
          <a:p>
            <a:pPr lvl="1"/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7171" y="3991759"/>
            <a:ext cx="1644247" cy="119072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2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exp1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424"/>
            <a:ext cx="9144000" cy="4933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6379474"/>
            <a:ext cx="577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Compromised nodes: 25%, </a:t>
            </a:r>
            <a:r>
              <a:rPr lang="en-US" sz="2400" dirty="0" err="1" smtClean="0">
                <a:solidFill>
                  <a:schemeClr val="tx2"/>
                </a:solidFill>
              </a:rPr>
              <a:t>U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step</a:t>
            </a:r>
            <a:r>
              <a:rPr lang="en-US" sz="2400" dirty="0" smtClean="0">
                <a:solidFill>
                  <a:schemeClr val="tx2"/>
                </a:solidFill>
              </a:rPr>
              <a:t> = 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196" y="1568057"/>
            <a:ext cx="3748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4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~99% more live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613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" y="6379474"/>
            <a:ext cx="577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Compromised nodes: 25%, </a:t>
            </a:r>
            <a:r>
              <a:rPr lang="en-US" sz="2400" dirty="0" err="1" smtClean="0">
                <a:solidFill>
                  <a:schemeClr val="tx2"/>
                </a:solidFill>
              </a:rPr>
              <a:t>U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step</a:t>
            </a:r>
            <a:r>
              <a:rPr lang="en-US" sz="2400" dirty="0" smtClean="0">
                <a:solidFill>
                  <a:schemeClr val="tx2"/>
                </a:solidFill>
              </a:rPr>
              <a:t> = 1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3" name="Picture 2" descr="exp1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449"/>
            <a:ext cx="9144000" cy="50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0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Promising results for continued operation post attack</a:t>
            </a:r>
          </a:p>
          <a:p>
            <a:pPr lvl="1"/>
            <a:r>
              <a:rPr lang="en-US" dirty="0" smtClean="0"/>
              <a:t>Judicious resource management</a:t>
            </a:r>
          </a:p>
          <a:p>
            <a:endParaRPr lang="en-US" dirty="0" smtClean="0"/>
          </a:p>
          <a:p>
            <a:r>
              <a:rPr lang="en-US" dirty="0" smtClean="0"/>
              <a:t>Food for thought</a:t>
            </a:r>
          </a:p>
          <a:p>
            <a:pPr lvl="1"/>
            <a:r>
              <a:rPr lang="en-US" dirty="0" smtClean="0"/>
              <a:t>Can we abstract the security part away?</a:t>
            </a:r>
          </a:p>
          <a:p>
            <a:pPr lvl="1"/>
            <a:r>
              <a:rPr lang="en-US" dirty="0" smtClean="0"/>
              <a:t>What to do if attacks are not resource-related?</a:t>
            </a:r>
          </a:p>
          <a:p>
            <a:pPr lvl="1"/>
            <a:r>
              <a:rPr lang="en-US" dirty="0" smtClean="0"/>
              <a:t>How much resources should we allocate to pre-attack / post-attack mechanisms for resilience?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4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Outdoor tactical border surveillance system</a:t>
            </a:r>
          </a:p>
          <a:p>
            <a:endParaRPr lang="en-US" dirty="0"/>
          </a:p>
          <a:p>
            <a:r>
              <a:rPr lang="en-US" dirty="0" err="1" smtClean="0"/>
              <a:t>Batteried</a:t>
            </a:r>
            <a:r>
              <a:rPr lang="en-US" dirty="0" smtClean="0"/>
              <a:t> nodes</a:t>
            </a:r>
          </a:p>
          <a:p>
            <a:pPr lvl="1"/>
            <a:r>
              <a:rPr lang="en-US" dirty="0" smtClean="0"/>
              <a:t>Detect motion</a:t>
            </a:r>
          </a:p>
          <a:p>
            <a:pPr lvl="1"/>
            <a:r>
              <a:rPr lang="en-US" dirty="0" smtClean="0"/>
              <a:t>Capture images</a:t>
            </a:r>
          </a:p>
          <a:p>
            <a:endParaRPr lang="en-US" dirty="0" smtClean="0"/>
          </a:p>
          <a:p>
            <a:r>
              <a:rPr lang="en-US" dirty="0" smtClean="0"/>
              <a:t>Specific requirements</a:t>
            </a:r>
          </a:p>
          <a:p>
            <a:pPr lvl="1"/>
            <a:r>
              <a:rPr lang="en-US" dirty="0" smtClean="0"/>
              <a:t>Save energy (solar)</a:t>
            </a:r>
          </a:p>
          <a:p>
            <a:pPr lvl="1"/>
            <a:r>
              <a:rPr lang="en-US" dirty="0" smtClean="0"/>
              <a:t>Deliver data in a timely manner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1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provide increased resilience to CPSs while under attack by </a:t>
            </a:r>
          </a:p>
          <a:p>
            <a:pPr lvl="1"/>
            <a:r>
              <a:rPr lang="en-US" dirty="0" smtClean="0"/>
              <a:t>Meeting real-time performance requirements</a:t>
            </a:r>
          </a:p>
          <a:p>
            <a:pPr lvl="1"/>
            <a:r>
              <a:rPr lang="en-US" dirty="0" smtClean="0"/>
              <a:t>Saving energy</a:t>
            </a:r>
          </a:p>
          <a:p>
            <a:endParaRPr lang="en-US" dirty="0" smtClean="0"/>
          </a:p>
          <a:p>
            <a:r>
              <a:rPr lang="en-US" dirty="0" smtClean="0"/>
              <a:t>Focus is on </a:t>
            </a:r>
            <a:r>
              <a:rPr lang="en-US" b="1" i="1" u="sng" dirty="0" smtClean="0">
                <a:solidFill>
                  <a:srgbClr val="FF0000"/>
                </a:solidFill>
              </a:rPr>
              <a:t>post attack </a:t>
            </a:r>
            <a:r>
              <a:rPr lang="en-US" dirty="0" smtClean="0"/>
              <a:t>resilience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7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uestion_mark_red_on_black_sticker-refb09c88c3734eedb1f3b8b0e7c90bf3_v9waf_8byvr_5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86" y="1157218"/>
            <a:ext cx="1765487" cy="1765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Plenty of research in CPS + security</a:t>
            </a:r>
          </a:p>
          <a:p>
            <a:pPr lvl="1"/>
            <a:r>
              <a:rPr lang="en-US" dirty="0" err="1" smtClean="0"/>
              <a:t>Stajano</a:t>
            </a:r>
            <a:r>
              <a:rPr lang="en-US" dirty="0" smtClean="0"/>
              <a:t> and Anderson</a:t>
            </a:r>
          </a:p>
          <a:p>
            <a:pPr lvl="2"/>
            <a:r>
              <a:rPr lang="en-US" dirty="0" smtClean="0"/>
              <a:t>Workshop on security and protocols, 1999</a:t>
            </a:r>
          </a:p>
          <a:p>
            <a:pPr lvl="1"/>
            <a:r>
              <a:rPr lang="en-US" dirty="0" smtClean="0"/>
              <a:t>Wang et al.</a:t>
            </a:r>
          </a:p>
          <a:p>
            <a:pPr lvl="2"/>
            <a:r>
              <a:rPr lang="en-US" dirty="0" smtClean="0"/>
              <a:t>IGCC, 2010</a:t>
            </a:r>
          </a:p>
          <a:p>
            <a:r>
              <a:rPr lang="en-US" dirty="0" smtClean="0"/>
              <a:t>Some address real-time aspects</a:t>
            </a:r>
          </a:p>
          <a:p>
            <a:pPr lvl="1"/>
            <a:r>
              <a:rPr lang="en-US" dirty="0" smtClean="0"/>
              <a:t>Lin et al., </a:t>
            </a:r>
          </a:p>
          <a:p>
            <a:pPr lvl="2"/>
            <a:r>
              <a:rPr lang="en-US" dirty="0" smtClean="0"/>
              <a:t>IEEE Trans. Industrial Informatics, 2009</a:t>
            </a:r>
          </a:p>
          <a:p>
            <a:pPr lvl="1"/>
            <a:r>
              <a:rPr lang="en-US" dirty="0" smtClean="0"/>
              <a:t>Lindberg and </a:t>
            </a:r>
            <a:r>
              <a:rPr lang="en-US" dirty="0" err="1" smtClean="0"/>
              <a:t>Arzen</a:t>
            </a:r>
            <a:endParaRPr lang="en-US" dirty="0" smtClean="0"/>
          </a:p>
          <a:p>
            <a:pPr lvl="2"/>
            <a:r>
              <a:rPr lang="en-US" dirty="0" smtClean="0"/>
              <a:t>RTSS, 2010</a:t>
            </a:r>
          </a:p>
          <a:p>
            <a:pPr lvl="1"/>
            <a:r>
              <a:rPr lang="en-US" dirty="0" err="1" smtClean="0"/>
              <a:t>Xie</a:t>
            </a:r>
            <a:r>
              <a:rPr lang="en-US" dirty="0" smtClean="0"/>
              <a:t> and Qin</a:t>
            </a:r>
          </a:p>
          <a:p>
            <a:pPr lvl="2"/>
            <a:r>
              <a:rPr lang="en-US" dirty="0" smtClean="0"/>
              <a:t>IEEE Trans. Computers, 2006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53309" y="2812375"/>
            <a:ext cx="2789551" cy="1200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4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Gap in knowledge: what to do once attacks occur?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766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Energy-Exhaustion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Drain nodes of their energy supplies</a:t>
            </a:r>
          </a:p>
          <a:p>
            <a:endParaRPr lang="en-US" dirty="0"/>
          </a:p>
          <a:p>
            <a:r>
              <a:rPr lang="en-US" dirty="0" smtClean="0"/>
              <a:t>Increase node’s workloads</a:t>
            </a:r>
          </a:p>
          <a:p>
            <a:pPr lvl="1"/>
            <a:r>
              <a:rPr lang="en-US" dirty="0" smtClean="0"/>
              <a:t>Nodes may need to operate at higher speed levels</a:t>
            </a:r>
          </a:p>
          <a:p>
            <a:endParaRPr lang="en-US" dirty="0" smtClean="0"/>
          </a:p>
          <a:p>
            <a:r>
              <a:rPr lang="en-US" dirty="0" smtClean="0"/>
              <a:t>Can cause</a:t>
            </a:r>
          </a:p>
          <a:p>
            <a:pPr lvl="1"/>
            <a:r>
              <a:rPr lang="en-US" dirty="0" smtClean="0"/>
              <a:t>Temporal overloads</a:t>
            </a:r>
          </a:p>
          <a:p>
            <a:pPr lvl="1"/>
            <a:r>
              <a:rPr lang="en-US" dirty="0" smtClean="0"/>
              <a:t>Decreased performance</a:t>
            </a:r>
          </a:p>
          <a:p>
            <a:pPr lvl="1"/>
            <a:r>
              <a:rPr lang="en-US" dirty="0" smtClean="0"/>
              <a:t>Deadline misses</a:t>
            </a:r>
          </a:p>
          <a:p>
            <a:pPr lvl="1"/>
            <a:r>
              <a:rPr lang="en-US" dirty="0" smtClean="0"/>
              <a:t>Shortened lifetime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33742" y="3855676"/>
            <a:ext cx="278955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4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Observation: Nodes can still reliably execute the real-time tasks</a:t>
            </a:r>
            <a:endParaRPr lang="en-US" sz="2400" dirty="0"/>
          </a:p>
        </p:txBody>
      </p:sp>
      <p:pic>
        <p:nvPicPr>
          <p:cNvPr id="6" name="Picture 36" descr="ComputerStan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6891" y="5181600"/>
            <a:ext cx="1223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430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A CPS with a number of </a:t>
            </a:r>
            <a:r>
              <a:rPr lang="en-US" dirty="0" smtClean="0"/>
              <a:t>nodes</a:t>
            </a:r>
          </a:p>
          <a:p>
            <a:pPr lvl="2"/>
            <a:r>
              <a:rPr lang="en-US" dirty="0" smtClean="0"/>
              <a:t>Some of which may </a:t>
            </a:r>
            <a:r>
              <a:rPr lang="en-US" smtClean="0"/>
              <a:t>be compromised</a:t>
            </a:r>
            <a:endParaRPr lang="en-US" dirty="0" smtClean="0"/>
          </a:p>
          <a:p>
            <a:pPr lvl="1"/>
            <a:r>
              <a:rPr lang="en-US" dirty="0" smtClean="0"/>
              <a:t>Some specific CPS performance requirements</a:t>
            </a:r>
          </a:p>
          <a:p>
            <a:r>
              <a:rPr lang="en-US" dirty="0" smtClean="0"/>
              <a:t>Perform</a:t>
            </a:r>
          </a:p>
          <a:p>
            <a:pPr lvl="1"/>
            <a:r>
              <a:rPr lang="en-US" dirty="0" smtClean="0"/>
              <a:t>Node allocation</a:t>
            </a:r>
          </a:p>
          <a:p>
            <a:pPr lvl="2"/>
            <a:r>
              <a:rPr lang="en-US" dirty="0" smtClean="0"/>
              <a:t>(Which nodes to assign real-time workloads to)</a:t>
            </a:r>
          </a:p>
          <a:p>
            <a:pPr lvl="1"/>
            <a:r>
              <a:rPr lang="en-US" dirty="0" smtClean="0"/>
              <a:t>Load allocation</a:t>
            </a:r>
          </a:p>
          <a:p>
            <a:pPr lvl="2"/>
            <a:r>
              <a:rPr lang="en-US" dirty="0" smtClean="0"/>
              <a:t>(How much workload to assign to a given node)</a:t>
            </a:r>
          </a:p>
          <a:p>
            <a:r>
              <a:rPr lang="en-US" dirty="0" smtClean="0"/>
              <a:t>Such that</a:t>
            </a:r>
          </a:p>
          <a:p>
            <a:pPr lvl="1"/>
            <a:r>
              <a:rPr lang="en-US" dirty="0" smtClean="0"/>
              <a:t>Performance requirements are met</a:t>
            </a:r>
          </a:p>
          <a:p>
            <a:pPr lvl="1"/>
            <a:r>
              <a:rPr lang="en-US" dirty="0" smtClean="0"/>
              <a:t>Total remaining CPS energy is maximized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428794" y="6180422"/>
            <a:ext cx="5261592" cy="461665"/>
            <a:chOff x="1428794" y="6180422"/>
            <a:chExt cx="5261592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506060" y="6180422"/>
              <a:ext cx="4184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Approximate CPS lifetime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Elbow Connector 6"/>
            <p:cNvCxnSpPr/>
            <p:nvPr/>
          </p:nvCxnSpPr>
          <p:spPr>
            <a:xfrm>
              <a:off x="1428794" y="6180422"/>
              <a:ext cx="1077266" cy="215464"/>
            </a:xfrm>
            <a:prstGeom prst="bentConnector3">
              <a:avLst>
                <a:gd name="adj1" fmla="val 526"/>
              </a:avLst>
            </a:prstGeom>
            <a:ln w="381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836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|M| heterogeneous nodes</a:t>
            </a:r>
          </a:p>
          <a:p>
            <a:endParaRPr lang="en-US" dirty="0" smtClean="0"/>
          </a:p>
          <a:p>
            <a:r>
              <a:rPr lang="en-US" dirty="0" smtClean="0"/>
              <a:t>A node may be on or off</a:t>
            </a:r>
          </a:p>
          <a:p>
            <a:endParaRPr lang="en-US" dirty="0" smtClean="0"/>
          </a:p>
          <a:p>
            <a:r>
              <a:rPr lang="en-US" dirty="0" smtClean="0"/>
              <a:t>A live node executes a set of real-time tasks</a:t>
            </a:r>
          </a:p>
          <a:p>
            <a:pPr lvl="1"/>
            <a:r>
              <a:rPr lang="en-US" dirty="0" smtClean="0"/>
              <a:t>Total utilization and tasks to be executed determined by the node and load allocation process</a:t>
            </a:r>
          </a:p>
          <a:p>
            <a:endParaRPr lang="en-US" dirty="0" smtClean="0"/>
          </a:p>
          <a:p>
            <a:r>
              <a:rPr lang="en-US" dirty="0" smtClean="0"/>
              <a:t>EDF is used for task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4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Energy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node runs on a battery and has energy-harvesting capability</a:t>
            </a:r>
          </a:p>
          <a:p>
            <a:r>
              <a:rPr lang="en-US" dirty="0" smtClean="0"/>
              <a:t>Dynamic voltage and frequency (DVFS) scaling is used</a:t>
            </a:r>
          </a:p>
          <a:p>
            <a:pPr lvl="1"/>
            <a:r>
              <a:rPr lang="en-US" dirty="0" smtClean="0"/>
              <a:t>Referred collectively as speed level </a:t>
            </a:r>
          </a:p>
          <a:p>
            <a:pPr lvl="1"/>
            <a:r>
              <a:rPr lang="en-US" dirty="0" smtClean="0"/>
              <a:t>Normalized to [0, 1]</a:t>
            </a:r>
          </a:p>
          <a:p>
            <a:r>
              <a:rPr lang="en-US" dirty="0" smtClean="0"/>
              <a:t>Remaining energy of a node at time 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C71E-4257-5445-928A-25DB7ECFF80F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375297"/>
              </p:ext>
            </p:extLst>
          </p:nvPr>
        </p:nvGraphicFramePr>
        <p:xfrm>
          <a:off x="1333500" y="4664075"/>
          <a:ext cx="63531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2006600" imgH="254000" progId="Equation.3">
                  <p:embed/>
                </p:oleObj>
              </mc:Choice>
              <mc:Fallback>
                <p:oleObj name="Equation" r:id="rId3" imgW="2006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500" y="4664075"/>
                        <a:ext cx="6353175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610229" y="5284544"/>
            <a:ext cx="1083620" cy="1208331"/>
            <a:chOff x="1610229" y="5284544"/>
            <a:chExt cx="1083620" cy="1208331"/>
          </a:xfrm>
        </p:grpSpPr>
        <p:sp>
          <p:nvSpPr>
            <p:cNvPr id="7" name="TextBox 6"/>
            <p:cNvSpPr txBox="1"/>
            <p:nvPr/>
          </p:nvSpPr>
          <p:spPr>
            <a:xfrm>
              <a:off x="1610229" y="5846544"/>
              <a:ext cx="10836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Current 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energy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Connector 10"/>
            <p:cNvCxnSpPr>
              <a:stCxn id="7" idx="0"/>
            </p:cNvCxnSpPr>
            <p:nvPr/>
          </p:nvCxnSpPr>
          <p:spPr>
            <a:xfrm flipV="1">
              <a:off x="2152039" y="5284544"/>
              <a:ext cx="229285" cy="56200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982325" y="5278904"/>
            <a:ext cx="1712285" cy="1214660"/>
            <a:chOff x="2982325" y="5278904"/>
            <a:chExt cx="1712285" cy="1214660"/>
          </a:xfrm>
        </p:grpSpPr>
        <p:sp>
          <p:nvSpPr>
            <p:cNvPr id="6" name="TextBox 5"/>
            <p:cNvSpPr txBox="1"/>
            <p:nvPr/>
          </p:nvSpPr>
          <p:spPr>
            <a:xfrm>
              <a:off x="2982325" y="5847233"/>
              <a:ext cx="1712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Energy to run real-time tasks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Connector 11"/>
            <p:cNvCxnSpPr>
              <a:stCxn id="6" idx="0"/>
            </p:cNvCxnSpPr>
            <p:nvPr/>
          </p:nvCxnSpPr>
          <p:spPr>
            <a:xfrm flipH="1" flipV="1">
              <a:off x="3690367" y="5278904"/>
              <a:ext cx="148101" cy="568329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892369" y="5285233"/>
            <a:ext cx="1712285" cy="1207642"/>
            <a:chOff x="4892369" y="5285233"/>
            <a:chExt cx="1712285" cy="1207642"/>
          </a:xfrm>
        </p:grpSpPr>
        <p:sp>
          <p:nvSpPr>
            <p:cNvPr id="8" name="TextBox 7"/>
            <p:cNvSpPr txBox="1"/>
            <p:nvPr/>
          </p:nvSpPr>
          <p:spPr>
            <a:xfrm>
              <a:off x="4892369" y="5846544"/>
              <a:ext cx="1712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Energy due to attack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Connector 13"/>
            <p:cNvCxnSpPr>
              <a:stCxn id="8" idx="0"/>
            </p:cNvCxnSpPr>
            <p:nvPr/>
          </p:nvCxnSpPr>
          <p:spPr>
            <a:xfrm flipH="1" flipV="1">
              <a:off x="5443026" y="5285233"/>
              <a:ext cx="305486" cy="561311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706711" y="5285233"/>
            <a:ext cx="1712285" cy="1202002"/>
            <a:chOff x="6706711" y="5285233"/>
            <a:chExt cx="1712285" cy="1202002"/>
          </a:xfrm>
        </p:grpSpPr>
        <p:sp>
          <p:nvSpPr>
            <p:cNvPr id="9" name="TextBox 8"/>
            <p:cNvSpPr txBox="1"/>
            <p:nvPr/>
          </p:nvSpPr>
          <p:spPr>
            <a:xfrm>
              <a:off x="6706711" y="5840904"/>
              <a:ext cx="1712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Energy from recharging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Connector 16"/>
            <p:cNvCxnSpPr>
              <a:stCxn id="9" idx="0"/>
            </p:cNvCxnSpPr>
            <p:nvPr/>
          </p:nvCxnSpPr>
          <p:spPr>
            <a:xfrm flipH="1" flipV="1">
              <a:off x="7204202" y="5285233"/>
              <a:ext cx="358652" cy="555671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533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Aggies">
      <a:dk1>
        <a:sysClr val="windowText" lastClr="000000"/>
      </a:dk1>
      <a:lt1>
        <a:sysClr val="window" lastClr="FFFFFF"/>
      </a:lt1>
      <a:dk2>
        <a:srgbClr val="000080"/>
      </a:dk2>
      <a:lt2>
        <a:srgbClr val="DEDED7"/>
      </a:lt2>
      <a:accent1>
        <a:srgbClr val="000000"/>
      </a:accent1>
      <a:accent2>
        <a:srgbClr val="000080"/>
      </a:accent2>
      <a:accent3>
        <a:srgbClr val="008080"/>
      </a:accent3>
      <a:accent4>
        <a:srgbClr val="800000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834</Words>
  <Application>Microsoft Macintosh PowerPoint</Application>
  <PresentationFormat>On-screen Show (4:3)</PresentationFormat>
  <Paragraphs>198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A Node and Load Allocation Algorithm  for Resilient CPSs under  Energy-Exhaustion Attack</vt:lpstr>
      <vt:lpstr>Cyber-Physical Systems (CPSs)</vt:lpstr>
      <vt:lpstr>Target Application</vt:lpstr>
      <vt:lpstr>Our Goal</vt:lpstr>
      <vt:lpstr>Existing Work</vt:lpstr>
      <vt:lpstr>Energy-Exhaustion Attack</vt:lpstr>
      <vt:lpstr>Problem Statement</vt:lpstr>
      <vt:lpstr>CPS Model</vt:lpstr>
      <vt:lpstr>Node Energy Model</vt:lpstr>
      <vt:lpstr>Energy-Exhaustion Attack Model</vt:lpstr>
      <vt:lpstr>Proposed Approach</vt:lpstr>
      <vt:lpstr>Chance Constrained Program</vt:lpstr>
      <vt:lpstr>Efficient Heuristic</vt:lpstr>
      <vt:lpstr>Heuristic Flow (1)</vt:lpstr>
      <vt:lpstr>Heuristic Flow (2)</vt:lpstr>
      <vt:lpstr>Properties of Heuristic</vt:lpstr>
      <vt:lpstr>Simulation Setup</vt:lpstr>
      <vt:lpstr>Results (1)</vt:lpstr>
      <vt:lpstr>Results (2)</vt:lpstr>
      <vt:lpstr>Results (3)</vt:lpstr>
      <vt:lpstr>Results (4)</vt:lpstr>
      <vt:lpstr>Conclusions &amp; Future Work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 Chantem</dc:creator>
  <cp:lastModifiedBy>Tam Chantem</cp:lastModifiedBy>
  <cp:revision>117</cp:revision>
  <dcterms:created xsi:type="dcterms:W3CDTF">2011-08-29T16:58:20Z</dcterms:created>
  <dcterms:modified xsi:type="dcterms:W3CDTF">2014-11-03T16:31:26Z</dcterms:modified>
</cp:coreProperties>
</file>